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69" r:id="rId2"/>
    <p:sldId id="264" r:id="rId3"/>
    <p:sldId id="273" r:id="rId4"/>
    <p:sldId id="624" r:id="rId5"/>
    <p:sldId id="441" r:id="rId6"/>
    <p:sldId id="630" r:id="rId7"/>
    <p:sldId id="297" r:id="rId8"/>
    <p:sldId id="300" r:id="rId9"/>
    <p:sldId id="636" r:id="rId10"/>
    <p:sldId id="637" r:id="rId11"/>
    <p:sldId id="640" r:id="rId12"/>
    <p:sldId id="639" r:id="rId13"/>
    <p:sldId id="296" r:id="rId14"/>
    <p:sldId id="298" r:id="rId15"/>
    <p:sldId id="299" r:id="rId16"/>
    <p:sldId id="631" r:id="rId17"/>
    <p:sldId id="304" r:id="rId18"/>
    <p:sldId id="310" r:id="rId19"/>
    <p:sldId id="311" r:id="rId20"/>
    <p:sldId id="305" r:id="rId21"/>
    <p:sldId id="593" r:id="rId22"/>
    <p:sldId id="595" r:id="rId23"/>
    <p:sldId id="606" r:id="rId24"/>
    <p:sldId id="594" r:id="rId25"/>
    <p:sldId id="608" r:id="rId26"/>
    <p:sldId id="610" r:id="rId27"/>
    <p:sldId id="609" r:id="rId28"/>
    <p:sldId id="634" r:id="rId29"/>
    <p:sldId id="598" r:id="rId30"/>
    <p:sldId id="616" r:id="rId31"/>
    <p:sldId id="621" r:id="rId32"/>
    <p:sldId id="617" r:id="rId33"/>
    <p:sldId id="611" r:id="rId34"/>
    <p:sldId id="596" r:id="rId35"/>
    <p:sldId id="642" r:id="rId36"/>
    <p:sldId id="619" r:id="rId37"/>
    <p:sldId id="622" r:id="rId38"/>
    <p:sldId id="623" r:id="rId39"/>
    <p:sldId id="632" r:id="rId40"/>
    <p:sldId id="643" r:id="rId41"/>
    <p:sldId id="641" r:id="rId42"/>
    <p:sldId id="633" r:id="rId43"/>
    <p:sldId id="654" r:id="rId44"/>
    <p:sldId id="655" r:id="rId45"/>
    <p:sldId id="656" r:id="rId46"/>
    <p:sldId id="657" r:id="rId47"/>
    <p:sldId id="666" r:id="rId48"/>
    <p:sldId id="658" r:id="rId49"/>
    <p:sldId id="667" r:id="rId50"/>
    <p:sldId id="279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NanumSquareOTF ExtraBold" panose="020B0600000101010101" pitchFamily="34" charset="-127"/>
      <p:bold r:id="rId58"/>
    </p:embeddedFont>
    <p:embeddedFont>
      <p:font typeface="NanumSquareOTF Light" panose="020B0600000101010101" pitchFamily="34" charset="-127"/>
      <p:regular r:id="rId59"/>
    </p:embeddedFont>
    <p:embeddedFont>
      <p:font typeface="나눔스퀘어OTF" panose="020B0600000101010101" pitchFamily="34" charset="-127"/>
      <p:regular r:id="rId60"/>
    </p:embeddedFont>
    <p:embeddedFont>
      <p:font typeface="맑은 고딕" panose="020B0503020000020004" pitchFamily="34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5586" autoAdjust="0"/>
  </p:normalViewPr>
  <p:slideViewPr>
    <p:cSldViewPr snapToGrid="0" showGuides="1">
      <p:cViewPr varScale="1">
        <p:scale>
          <a:sx n="74" d="100"/>
          <a:sy n="74" d="100"/>
        </p:scale>
        <p:origin x="765" y="45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E00353A2-51B4-41BB-B3B3-CA082303BDF2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0D930F8-B1A0-4733-BD94-92109F39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80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자바를 설치해본 분들이라면 아시겠지만</a:t>
            </a:r>
            <a:r>
              <a:rPr lang="en-US" altLang="ko-KR" dirty="0"/>
              <a:t> </a:t>
            </a:r>
            <a:r>
              <a:rPr lang="en-US" altLang="ko-KR" dirty="0" err="1"/>
              <a:t>jdk</a:t>
            </a:r>
            <a:r>
              <a:rPr lang="ko-KR" altLang="en-US" dirty="0"/>
              <a:t> 경로를 환경변수에 입력합니다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환경변수를 사용하면 매번 직접적인 주소를 입력하지 않아도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 값에 경로를 미리 세팅해서 언제든 가져다 쓸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비유를 들어서 표현해보겠습니다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시스템이 책을 서재에 꽂아라 </a:t>
            </a:r>
            <a:r>
              <a:rPr lang="ko-KR" altLang="en-US" dirty="0" err="1"/>
              <a:t>라고</a:t>
            </a:r>
            <a:r>
              <a:rPr lang="ko-KR" altLang="en-US" dirty="0"/>
              <a:t> 지시했다고 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환경변수가 위와 같이 설정되어 있으면 같은 코드로 </a:t>
            </a:r>
            <a:r>
              <a:rPr lang="ko-KR" altLang="en-US" dirty="0" err="1"/>
              <a:t>집별로</a:t>
            </a:r>
            <a:r>
              <a:rPr lang="ko-KR" altLang="en-US" dirty="0"/>
              <a:t> 올바른 곳에 명령을 실행할 수 있겠죠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경로를 매번 설정할 필요 없이 말이죠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930F8-B1A0-4733-BD94-92109F3922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7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 err="1"/>
              <a:t>path.join</a:t>
            </a:r>
            <a:r>
              <a:rPr lang="en-US" altLang="ko-KR" b="1" dirty="0"/>
              <a:t>: </a:t>
            </a:r>
            <a:r>
              <a:rPr lang="ko-KR" altLang="en-US" dirty="0"/>
              <a:t>인자로 받은 경로들을 하나의 문자열 형태로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 err="1"/>
              <a:t>path.resolve</a:t>
            </a:r>
            <a:r>
              <a:rPr lang="en-US" altLang="ko-KR" b="1" dirty="0"/>
              <a:t>: </a:t>
            </a:r>
            <a:r>
              <a:rPr lang="en" altLang="ko-KR" dirty="0"/>
              <a:t>resolve</a:t>
            </a:r>
            <a:r>
              <a:rPr lang="ko-KR" altLang="en-US" dirty="0"/>
              <a:t>도 </a:t>
            </a:r>
            <a:r>
              <a:rPr lang="en" altLang="ko-KR" dirty="0"/>
              <a:t>join</a:t>
            </a:r>
            <a:r>
              <a:rPr lang="ko-KR" altLang="en-US" dirty="0"/>
              <a:t>과 마찬가지로 인자로 받은 경로들을 문자열 형태로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lang="ko-KR" altLang="en-US" b="1" dirty="0"/>
              <a:t>시작이 </a:t>
            </a:r>
            <a:r>
              <a:rPr lang="en-US" altLang="ko-KR" b="1" dirty="0"/>
              <a:t>/</a:t>
            </a:r>
            <a:r>
              <a:rPr lang="ko-KR" altLang="en-US" b="1" dirty="0"/>
              <a:t>이 아닐 경우 동일한 결과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11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시작이 </a:t>
            </a:r>
            <a:r>
              <a:rPr lang="en-US" altLang="ko-KR" b="1" dirty="0"/>
              <a:t>/</a:t>
            </a:r>
            <a:r>
              <a:rPr lang="ko-KR" altLang="en-US" b="1" dirty="0"/>
              <a:t>이 아닐 경우 동일한 결과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2.</a:t>
            </a:r>
            <a:r>
              <a:rPr lang="ko-KR" altLang="en-US" dirty="0"/>
              <a:t> 예제 하나 추가하기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93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(</a:t>
            </a:r>
            <a:r>
              <a:rPr kumimoji="1" lang="ko-KR" altLang="en-US" dirty="0"/>
              <a:t>중요한 것만 설명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path.dirname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path.extname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path.parse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path.format</a:t>
            </a:r>
            <a:r>
              <a:rPr kumimoji="1" lang="en-US" altLang="ko-KR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45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(</a:t>
            </a:r>
            <a:r>
              <a:rPr kumimoji="1" lang="ko-KR" altLang="en-US" dirty="0"/>
              <a:t>중요한 것만 설명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path.dirname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path.extname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path.parse</a:t>
            </a:r>
            <a:r>
              <a:rPr kumimoji="1" lang="en-US" altLang="ko-KR" dirty="0"/>
              <a:t>() / </a:t>
            </a:r>
            <a:r>
              <a:rPr kumimoji="1" lang="en-US" altLang="ko-KR" dirty="0" err="1"/>
              <a:t>path.format</a:t>
            </a:r>
            <a:r>
              <a:rPr kumimoji="1" lang="en-US" altLang="ko-KR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010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방식은 </a:t>
            </a:r>
            <a:r>
              <a:rPr kumimoji="1" lang="en-US" altLang="ko-KR" dirty="0"/>
              <a:t>WHATWG</a:t>
            </a:r>
            <a:r>
              <a:rPr kumimoji="1" lang="ko-KR" altLang="en-US" dirty="0"/>
              <a:t>와 노드 방식이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이는 취향에 따라서 사용하면 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WHATWG </a:t>
            </a:r>
            <a:r>
              <a:rPr kumimoji="1" lang="ko-KR" altLang="en-US" dirty="0"/>
              <a:t>방식이 최신형이지만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주소가 </a:t>
            </a:r>
            <a:r>
              <a:rPr kumimoji="1" lang="en-US" altLang="ko-KR" dirty="0"/>
              <a:t>host</a:t>
            </a:r>
            <a:r>
              <a:rPr kumimoji="1" lang="ko-KR" altLang="en-US" dirty="0"/>
              <a:t> 부분 없이 </a:t>
            </a:r>
            <a:r>
              <a:rPr kumimoji="1" lang="en-US" altLang="ko-KR" dirty="0"/>
              <a:t>pathname</a:t>
            </a:r>
            <a:r>
              <a:rPr kumimoji="1" lang="ko-KR" altLang="en-US" dirty="0"/>
              <a:t>만 오는 경우 </a:t>
            </a:r>
            <a:r>
              <a:rPr kumimoji="1" lang="en-US" altLang="ko-KR" dirty="0"/>
              <a:t>(ex. /</a:t>
            </a:r>
            <a:r>
              <a:rPr kumimoji="1" lang="en-US" altLang="ko-KR" dirty="0" err="1"/>
              <a:t>login.js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WHATWG</a:t>
            </a:r>
            <a:r>
              <a:rPr kumimoji="1" lang="ko-KR" altLang="en-US" dirty="0"/>
              <a:t> 방식은 이를 처리할 수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두가지 공존하는 것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쿼리스트링은 주소에 데이터가 담겨있는 부분인데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</a:t>
            </a:r>
            <a:r>
              <a:rPr kumimoji="1" lang="ko-KR" altLang="en-US" dirty="0" err="1"/>
              <a:t>담아오기</a:t>
            </a:r>
            <a:r>
              <a:rPr kumimoji="1" lang="ko-KR" altLang="en-US" dirty="0"/>
              <a:t> 불편해서 이는 객체로 바꿔주는 것이 유리하다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 err="1"/>
              <a:t>searchParams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92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노드 방식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33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기존 노드의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을 사용할 때 </a:t>
            </a:r>
            <a:r>
              <a:rPr kumimoji="1" lang="en-US" altLang="ko-KR" dirty="0"/>
              <a:t>search</a:t>
            </a:r>
            <a:r>
              <a:rPr kumimoji="1" lang="ko-KR" altLang="en-US" dirty="0"/>
              <a:t>부분을 사용하기 쉽게 객체로 만드는 모듈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3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WHATWG </a:t>
            </a:r>
            <a:r>
              <a:rPr kumimoji="1" lang="ko-KR" altLang="en-US" dirty="0"/>
              <a:t>방식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결과값에 </a:t>
            </a:r>
            <a:r>
              <a:rPr kumimoji="1" lang="en-US" altLang="ko-KR" dirty="0"/>
              <a:t>username, password, origin, </a:t>
            </a:r>
            <a:r>
              <a:rPr kumimoji="1" lang="en-US" altLang="ko-KR" dirty="0" err="1"/>
              <a:t>searchparam</a:t>
            </a:r>
            <a:r>
              <a:rPr kumimoji="1" lang="ko-KR" altLang="en-US" dirty="0"/>
              <a:t>추가됨</a:t>
            </a:r>
            <a:r>
              <a:rPr kumimoji="1" lang="en-US" altLang="ko-KR" dirty="0"/>
              <a:t>, search</a:t>
            </a:r>
            <a:r>
              <a:rPr kumimoji="1" lang="ko-KR" altLang="en-US" dirty="0"/>
              <a:t>는 주소를 통해 데이터를 전달할 때 사용하는데  </a:t>
            </a:r>
            <a:r>
              <a:rPr kumimoji="1" lang="en-US" altLang="ko-KR" dirty="0" err="1"/>
              <a:t>searchparams</a:t>
            </a:r>
            <a:r>
              <a:rPr kumimoji="1" lang="ko-KR" altLang="en-US" dirty="0"/>
              <a:t> 객체가 유용</a:t>
            </a:r>
            <a:r>
              <a:rPr kumimoji="1"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61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쿼리스트링은 주소에 데이터가 담겨있는 부분인데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</a:t>
            </a:r>
            <a:r>
              <a:rPr kumimoji="1" lang="ko-KR" altLang="en-US" dirty="0" err="1"/>
              <a:t>담아오기</a:t>
            </a:r>
            <a:r>
              <a:rPr kumimoji="1" lang="ko-KR" altLang="en-US" dirty="0"/>
              <a:t> 불편해서 객체로 </a:t>
            </a:r>
            <a:r>
              <a:rPr kumimoji="1" lang="ko-KR" altLang="en-US" dirty="0" err="1"/>
              <a:t>바꿔주는것이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searchParams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 err="1"/>
              <a:t>searchParam</a:t>
            </a:r>
            <a:r>
              <a:rPr kumimoji="1" lang="ko-KR" altLang="en-US" dirty="0"/>
              <a:t> 실행하면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뒤에있는</a:t>
            </a:r>
            <a:r>
              <a:rPr kumimoji="1" lang="ko-KR" altLang="en-US" dirty="0"/>
              <a:t> 정보들이 나열되어 나타남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이것이 </a:t>
            </a:r>
            <a:r>
              <a:rPr kumimoji="1" lang="ko-KR" altLang="en-US" dirty="0" err="1"/>
              <a:t>쿼리스트링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쿼리스트링은 </a:t>
            </a:r>
            <a:r>
              <a:rPr kumimoji="1" lang="en-US" altLang="ko-KR" dirty="0"/>
              <a:t>key-value </a:t>
            </a:r>
            <a:r>
              <a:rPr kumimoji="1" lang="ko-KR" altLang="en-US" dirty="0"/>
              <a:t>형태로 구성 </a:t>
            </a:r>
            <a:r>
              <a:rPr kumimoji="1" lang="en-US" altLang="ko-KR" dirty="0"/>
              <a:t>Keys(), values()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key, value </a:t>
            </a:r>
            <a:r>
              <a:rPr kumimoji="1" lang="ko-KR" altLang="en-US" dirty="0"/>
              <a:t>확인 가능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Get </a:t>
            </a:r>
            <a:r>
              <a:rPr kumimoji="1" lang="ko-KR" altLang="en-US" dirty="0"/>
              <a:t>사용하여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에 키를 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지정해주면 그에 해당하는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값이 출력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has </a:t>
            </a:r>
            <a:r>
              <a:rPr kumimoji="1" lang="ko-KR" altLang="en-US" dirty="0"/>
              <a:t>사용하여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에 키를 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지정해주면 그 키 값이 있는지 확인 가능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Keys(), values()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key, value </a:t>
            </a:r>
            <a:r>
              <a:rPr kumimoji="1" lang="ko-KR" altLang="en-US" dirty="0"/>
              <a:t>확인 가능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이건 </a:t>
            </a:r>
            <a:r>
              <a:rPr kumimoji="1" lang="en-US" altLang="ko-KR" dirty="0" err="1"/>
              <a:t>whatwg</a:t>
            </a:r>
            <a:r>
              <a:rPr kumimoji="1" lang="ko-KR" altLang="en-US" dirty="0"/>
              <a:t> 방식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159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암호화는 </a:t>
            </a:r>
            <a:r>
              <a:rPr kumimoji="1" lang="ko-KR" altLang="en-US" dirty="0" err="1"/>
              <a:t>평문을</a:t>
            </a:r>
            <a:r>
              <a:rPr kumimoji="1" lang="ko-KR" altLang="en-US" dirty="0"/>
              <a:t> 암호로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복호화는 암호를 평문으로 해독하는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9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환경변수를 사용하면 매번 직접적인 주소를 입력하지 않아도 됨</a:t>
            </a:r>
            <a:endParaRPr lang="en-US" altLang="ko-KR" dirty="0"/>
          </a:p>
          <a:p>
            <a:r>
              <a:rPr lang="ko-KR" altLang="en-US" dirty="0"/>
              <a:t>변수 값에 경로를 미리 세팅해서 언제든 가져다 쓸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비밀키를 </a:t>
            </a:r>
            <a:r>
              <a:rPr lang="ko-KR" altLang="en-US" dirty="0" err="1"/>
              <a:t>넣어놓는</a:t>
            </a:r>
            <a:r>
              <a:rPr lang="ko-KR" altLang="en-US" dirty="0"/>
              <a:t> 공간으로도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환경이란건</a:t>
            </a:r>
            <a:r>
              <a:rPr lang="ko-KR" altLang="en-US" dirty="0"/>
              <a:t> 소프트웨어가 동작하는 공간</a:t>
            </a:r>
            <a:endParaRPr lang="en-US" altLang="ko-KR" dirty="0"/>
          </a:p>
          <a:p>
            <a:r>
              <a:rPr lang="ko-KR" altLang="en-US" dirty="0"/>
              <a:t>환경변수는 컴퓨터마다 지정된 숫자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Process.env</a:t>
            </a:r>
            <a:r>
              <a:rPr lang="ko-KR" altLang="en-US" dirty="0"/>
              <a:t>를 사용해 환경변수에 저장된 비밀번호를 가져올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추후에 </a:t>
            </a:r>
            <a:r>
              <a:rPr lang="en-US" altLang="ko-KR" dirty="0" err="1"/>
              <a:t>dotenv</a:t>
            </a:r>
            <a:r>
              <a:rPr lang="en-US" altLang="ko-KR" dirty="0"/>
              <a:t> </a:t>
            </a:r>
            <a:r>
              <a:rPr lang="ko-KR" altLang="en-US" dirty="0"/>
              <a:t>모듈을 가지고 직접 실습해 볼 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930F8-B1A0-4733-BD94-92109F3922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0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암호화는 </a:t>
            </a:r>
            <a:r>
              <a:rPr kumimoji="1" lang="ko-KR" altLang="en-US" dirty="0" err="1"/>
              <a:t>평문을</a:t>
            </a:r>
            <a:r>
              <a:rPr kumimoji="1" lang="ko-KR" altLang="en-US" dirty="0"/>
              <a:t> 암호로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복호화는 암호를 평문으로 해독하는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8570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단방향 암호화의 대표 주자는 해시 기법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문자열을 고정된 길이의 다른 문자열로 바꾸는 </a:t>
            </a:r>
            <a:r>
              <a:rPr kumimoji="1" lang="ko-KR" altLang="en-US" dirty="0" err="1"/>
              <a:t>기법임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 err="1"/>
              <a:t>Abcedfgh</a:t>
            </a:r>
            <a:r>
              <a:rPr kumimoji="1" lang="ko-KR" altLang="en-US" dirty="0"/>
              <a:t>는 언제나 암호화를 해도 </a:t>
            </a:r>
            <a:r>
              <a:rPr kumimoji="1" lang="en-US" altLang="ko-KR" dirty="0" err="1"/>
              <a:t>qwjl</a:t>
            </a:r>
            <a:r>
              <a:rPr kumimoji="1" lang="ko-KR" altLang="en-US" dirty="0"/>
              <a:t>이 되는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err="1"/>
              <a:t>입력값이</a:t>
            </a:r>
            <a:r>
              <a:rPr kumimoji="1" lang="ko-KR" altLang="en-US" dirty="0"/>
              <a:t> 일부만 변경되어도 다른 </a:t>
            </a:r>
            <a:r>
              <a:rPr kumimoji="1" lang="ko-KR" altLang="en-US" dirty="0" err="1"/>
              <a:t>해시값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입력과 상관없이 고정된 길이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Naver</a:t>
            </a:r>
            <a:r>
              <a:rPr kumimoji="1" lang="ko-KR" altLang="en-US" dirty="0"/>
              <a:t>나 </a:t>
            </a:r>
            <a:r>
              <a:rPr kumimoji="1" lang="ko-KR" altLang="en-US" dirty="0" err="1"/>
              <a:t>인스타그램</a:t>
            </a:r>
            <a:r>
              <a:rPr kumimoji="1" lang="ko-KR" altLang="en-US" dirty="0"/>
              <a:t> 비밀번호 </a:t>
            </a:r>
            <a:r>
              <a:rPr kumimoji="1" lang="ko-KR" altLang="en-US" dirty="0" err="1"/>
              <a:t>찾기하면</a:t>
            </a:r>
            <a:r>
              <a:rPr kumimoji="1" lang="ko-KR" altLang="en-US" dirty="0"/>
              <a:t> 대부분 임시 비밀번호 발급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암호화를 쓰기때문에 원래 비번은 찾기 어려움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비밀번호 비교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정확한 명칭은 암호화가 아니라 해시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실습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3193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알고리즘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변환할 문자열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알고리즘은 </a:t>
            </a:r>
            <a:r>
              <a:rPr kumimoji="1" lang="en-US" altLang="ko-KR" dirty="0"/>
              <a:t>sha1, sha256, sha 512, md5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방식에는 </a:t>
            </a:r>
            <a:r>
              <a:rPr kumimoji="1" lang="en-US" altLang="ko-KR" dirty="0"/>
              <a:t>base64, hex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err="1"/>
              <a:t>인코딩은</a:t>
            </a:r>
            <a:r>
              <a:rPr kumimoji="1" lang="ko-KR" altLang="en-US" dirty="0"/>
              <a:t> 무언가를 코드로</a:t>
            </a:r>
            <a:r>
              <a:rPr kumimoji="1" lang="en-US" altLang="ko-KR" dirty="0"/>
              <a:t>(base 64 </a:t>
            </a:r>
            <a:r>
              <a:rPr kumimoji="1" lang="ko-KR" altLang="en-US" dirty="0"/>
              <a:t>는 </a:t>
            </a:r>
            <a:r>
              <a:rPr lang="ko-KR" altLang="en-US" dirty="0" err="1"/>
              <a:t>출력가능한</a:t>
            </a:r>
            <a:r>
              <a:rPr lang="ko-KR" altLang="en-US" dirty="0"/>
              <a:t> 문자로 표현하기 위해 자주 사용</a:t>
            </a:r>
            <a:r>
              <a:rPr lang="en-US" altLang="ko-KR" dirty="0"/>
              <a:t>)</a:t>
            </a:r>
            <a:endParaRPr kumimoji="1" lang="ko-KR" altLang="en-US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230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알고리즘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변환할 문자열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알고리즘은 </a:t>
            </a:r>
            <a:r>
              <a:rPr kumimoji="1" lang="en-US" altLang="ko-KR" dirty="0"/>
              <a:t>sha1, sha256, sha 512, md5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방식에는 </a:t>
            </a:r>
            <a:r>
              <a:rPr kumimoji="1" lang="en-US" altLang="ko-KR" dirty="0"/>
              <a:t>base64, hex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err="1"/>
              <a:t>인코딩은</a:t>
            </a:r>
            <a:r>
              <a:rPr kumimoji="1" lang="ko-KR" altLang="en-US" dirty="0"/>
              <a:t> 무언가를 코드로</a:t>
            </a:r>
            <a:r>
              <a:rPr kumimoji="1" lang="en-US" altLang="ko-KR" dirty="0"/>
              <a:t>(base 64 </a:t>
            </a:r>
            <a:r>
              <a:rPr kumimoji="1" lang="ko-KR" altLang="en-US" dirty="0"/>
              <a:t>는 </a:t>
            </a:r>
            <a:r>
              <a:rPr lang="ko-KR" altLang="en-US" dirty="0" err="1"/>
              <a:t>출력가능한</a:t>
            </a:r>
            <a:r>
              <a:rPr lang="ko-KR" altLang="en-US" dirty="0"/>
              <a:t> 문자로 표현하기 위해 자주 사용</a:t>
            </a:r>
            <a:r>
              <a:rPr lang="en-US" altLang="ko-KR" dirty="0"/>
              <a:t>)</a:t>
            </a:r>
            <a:endParaRPr kumimoji="1" lang="ko-KR" altLang="en-US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79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예외란 처리하지 못한 오류를 말함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노드는 싱글 스레드이기때문에 에러가 생기면 치명적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프로세스가 멈추지 않도록 에러를 처리해야함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Try catch</a:t>
            </a:r>
            <a:r>
              <a:rPr kumimoji="1" lang="ko-KR" altLang="en-US" dirty="0"/>
              <a:t>는 다른 언어에도 있는 문법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try</a:t>
            </a:r>
            <a:r>
              <a:rPr kumimoji="1" lang="ko-KR" altLang="en-US" dirty="0"/>
              <a:t> 안에는 예외 발생할 가능성이 있는 문장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catch</a:t>
            </a:r>
            <a:r>
              <a:rPr kumimoji="1" lang="ko-KR" altLang="en-US" dirty="0"/>
              <a:t>에는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예외가 발생했을 때 실행할 문장을 담음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코드를 실행했을 때 에러는 발생하지만 </a:t>
            </a:r>
            <a:r>
              <a:rPr kumimoji="1" lang="en-US" altLang="ko-KR" dirty="0"/>
              <a:t>try-catch</a:t>
            </a:r>
            <a:r>
              <a:rPr kumimoji="1" lang="ko-KR" altLang="en-US" dirty="0"/>
              <a:t>로 미리 잡을 수 있음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예제 설명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답 물어보기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390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예외란 처리하지 못한 오류를 말함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노드는 싱글 스레드이기때문에 에러가 생기면 치명적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프로세스가 멈추지 않도록 에러를 처리해야함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Try catch</a:t>
            </a:r>
            <a:r>
              <a:rPr kumimoji="1" lang="ko-KR" altLang="en-US" dirty="0"/>
              <a:t>는 다른 언어에도 있는 문법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try</a:t>
            </a:r>
            <a:r>
              <a:rPr kumimoji="1" lang="ko-KR" altLang="en-US" dirty="0"/>
              <a:t> 안에는 예외 발생할 가능성이 있는 문장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catch</a:t>
            </a:r>
            <a:r>
              <a:rPr kumimoji="1" lang="ko-KR" altLang="en-US" dirty="0"/>
              <a:t>에는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예외가 발생했을 때 실행할 문장을 담음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코드를 실행했을 때 에러는 발생하지만 </a:t>
            </a:r>
            <a:r>
              <a:rPr kumimoji="1" lang="en-US" altLang="ko-KR" dirty="0"/>
              <a:t>try-catch</a:t>
            </a:r>
            <a:r>
              <a:rPr kumimoji="1" lang="ko-KR" altLang="en-US" dirty="0"/>
              <a:t>로 미리 잡을 수 있음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예제 설명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답 물어보기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98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2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3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6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미리 만들어진 파트들을 조립해서 물건을 만드는 것처럼</a:t>
            </a:r>
            <a:r>
              <a:rPr lang="en-US" altLang="ko-KR" sz="12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관련된 코드들을 모아서 캡슐화 해 놓은 것</a:t>
            </a:r>
            <a:r>
              <a:rPr lang="ko-KR" altLang="en-US" sz="12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모듈</a:t>
            </a:r>
            <a:endParaRPr lang="en-US" altLang="ko-KR" sz="12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930F8-B1A0-4733-BD94-92109F3922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54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0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63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16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0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 코드를 실행해보면 위에서 말했던 동기적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 방식의 특징을 알 수 있을 것입니다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즉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 읽기가 먼저 실행됨에도 불구하고 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에는 동기적 읽기가 먼저 출력됨을 볼 수 있습니다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pPr algn="just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/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쓰기도 마찬가지로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아래 코드를 실행하면 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 파일 쓰기 완료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먼저 출력될 것입니다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just"/>
            <a:endParaRPr lang="en-US" altLang="ko-KR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/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이는 이론 부분에서 살펴보았던 이벤트루프에 따른 결과입니다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930F8-B1A0-4733-BD94-92109F39223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55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 방식과 비동기 방식에서의 예외 처리 방식이 조금씩 다르므로 예제를 통해 뒤에서 알아보겠습니다</a:t>
            </a:r>
            <a:r>
              <a:rPr lang="en-US" altLang="ko-KR" sz="12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930F8-B1A0-4733-BD94-92109F39223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21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웹 브라우저에 사용되는 자바 스크립트는 운영체제의 정보를 가져올 수 없지만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노드는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os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모듈에 정보가 담겨 있어 정보를 가져올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노드에서 이미 모듈로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만들어둬서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사용하기만 하면 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Console.log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os.cpus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()) -&gt;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코어가 몇개인지 확인할 수 있음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Cpu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의 정보가 나타남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Os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의 스레드와 노드의 스레드는 다른 개념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Os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는 사용중인 컴퓨터의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cpu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의 정보를 보여주는 것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사진에서 코어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6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1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중요한 것만 설명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homedir</a:t>
            </a:r>
            <a:r>
              <a:rPr kumimoji="1" lang="en-US" altLang="ko-KR" dirty="0"/>
              <a:t>) (type) (freemen) (release)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09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Node </a:t>
            </a:r>
            <a:r>
              <a:rPr kumimoji="1" lang="ko-KR" altLang="en-US" dirty="0"/>
              <a:t>공식 사이트에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문서에 들어가면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48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Path </a:t>
            </a:r>
            <a:r>
              <a:rPr kumimoji="1" lang="ko-KR" altLang="en-US" dirty="0"/>
              <a:t>모듈은 경로 처리할 때 사용되기 때문에 중요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노드 프로그래밍을 하면서 매우 자주 쓰게 될 모듈 중 하나임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경로를 표현할 </a:t>
            </a:r>
            <a:r>
              <a:rPr kumimoji="1" lang="ko-KR" altLang="en-US" dirty="0" err="1"/>
              <a:t>떄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</a:t>
            </a:r>
            <a:r>
              <a:rPr kumimoji="1" lang="ko-KR" altLang="en-US" dirty="0"/>
              <a:t>은 슬래시 윈도우는 </a:t>
            </a:r>
            <a:r>
              <a:rPr kumimoji="1" lang="ko-KR" altLang="en-US" dirty="0" err="1"/>
              <a:t>역슬래시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os</a:t>
            </a:r>
            <a:r>
              <a:rPr kumimoji="1" lang="ko-KR" altLang="en-US" dirty="0"/>
              <a:t>마다 다르기때문에 복잡한데 </a:t>
            </a:r>
            <a:r>
              <a:rPr kumimoji="1" lang="en-US" altLang="ko-KR" dirty="0"/>
              <a:t>path</a:t>
            </a:r>
            <a:r>
              <a:rPr kumimoji="1" lang="ko-KR" altLang="en-US" dirty="0"/>
              <a:t>가 이를 해결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‘/n’</a:t>
            </a:r>
            <a:r>
              <a:rPr kumimoji="1" lang="ko-KR" altLang="en-US" dirty="0"/>
              <a:t>을 자바스크립트는 </a:t>
            </a:r>
            <a:r>
              <a:rPr kumimoji="1" lang="ko-KR" altLang="en-US" dirty="0" err="1"/>
              <a:t>줄바꿈이라고</a:t>
            </a:r>
            <a:r>
              <a:rPr kumimoji="1" lang="ko-KR" altLang="en-US" dirty="0"/>
              <a:t> 인식하기 때문에</a:t>
            </a:r>
            <a:r>
              <a:rPr kumimoji="1" lang="en-US" altLang="ko-KR" dirty="0"/>
              <a:t>, ‘C:/node’ </a:t>
            </a:r>
            <a:r>
              <a:rPr kumimoji="1" lang="ko-KR" altLang="en-US" dirty="0"/>
              <a:t>라고 하면 오류가 남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</a:t>
            </a:r>
            <a:r>
              <a:rPr kumimoji="1" lang="en-US" altLang="ko-KR" dirty="0"/>
              <a:t>‘C://node’</a:t>
            </a:r>
            <a:r>
              <a:rPr kumimoji="1" lang="ko-KR" altLang="en-US" dirty="0"/>
              <a:t>로 해야함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복잡한 문제임</a:t>
            </a:r>
            <a:r>
              <a:rPr kumimoji="1" lang="en-US" altLang="ko-KR" dirty="0"/>
              <a:t>. (path </a:t>
            </a:r>
            <a:r>
              <a:rPr kumimoji="1" lang="ko-KR" altLang="en-US" dirty="0"/>
              <a:t>모듈은 이러한 오류를 방지해줌</a:t>
            </a:r>
            <a:r>
              <a:rPr kumimoji="1" lang="en-US" altLang="ko-KR" dirty="0"/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/</a:t>
            </a:r>
            <a:r>
              <a:rPr kumimoji="1" lang="ko-KR" altLang="en-US" dirty="0"/>
              <a:t> 기본 루트</a:t>
            </a:r>
            <a:r>
              <a:rPr kumimoji="1" lang="en-US" altLang="ko-KR" dirty="0"/>
              <a:t>(</a:t>
            </a:r>
            <a:r>
              <a:rPr lang="en" altLang="ko-KR" dirty="0"/>
              <a:t>C/users </a:t>
            </a:r>
            <a:r>
              <a:rPr lang="ko-KR" altLang="en-US" dirty="0"/>
              <a:t>같은 기본 루트를 의미</a:t>
            </a:r>
            <a:r>
              <a:rPr lang="en-US" altLang="ko-KR" dirty="0"/>
              <a:t>(</a:t>
            </a:r>
            <a:r>
              <a:rPr lang="ko-KR" altLang="en-US" dirty="0"/>
              <a:t>최 상위 루트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[.]</a:t>
            </a:r>
            <a:r>
              <a:rPr kumimoji="1" lang="ko-KR" altLang="en-US" dirty="0"/>
              <a:t> 현재 디렉토리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[..]</a:t>
            </a:r>
            <a:r>
              <a:rPr kumimoji="1" lang="ko-KR" altLang="en-US" dirty="0"/>
              <a:t> 현재 위치의 상위 디렉토리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절대 경로는 루트 폴더나 노드 프로세스가 실행되는 위치가 기준이고 상대 폴더는 현재 파일이 기준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__filename :</a:t>
            </a:r>
            <a:r>
              <a:rPr kumimoji="1" lang="ko-KR" altLang="en-US" dirty="0"/>
              <a:t> 현재 파일의 경로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__</a:t>
            </a:r>
            <a:r>
              <a:rPr kumimoji="1" lang="en-US" altLang="ko-KR" dirty="0" err="1"/>
              <a:t>dirname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현재 폴더의 경로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50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2022-08-23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api/proces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03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94684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797690" y="544719"/>
            <a:ext cx="22745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전역객체 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Global)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EA7CA-0641-4BBD-9E6D-252DFC250CD2}"/>
              </a:ext>
            </a:extLst>
          </p:cNvPr>
          <p:cNvSpPr txBox="1"/>
          <p:nvPr/>
        </p:nvSpPr>
        <p:spPr>
          <a:xfrm>
            <a:off x="993716" y="1210533"/>
            <a:ext cx="171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</a:t>
            </a:r>
            <a:r>
              <a:rPr lang="en-US" altLang="ko-KR" sz="2000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env</a:t>
            </a:r>
            <a:endParaRPr lang="en-US" altLang="ko-KR" sz="2000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AD0F7-0463-4E79-8304-1B67F30463A0}"/>
              </a:ext>
            </a:extLst>
          </p:cNvPr>
          <p:cNvSpPr txBox="1"/>
          <p:nvPr/>
        </p:nvSpPr>
        <p:spPr>
          <a:xfrm>
            <a:off x="1591248" y="1657558"/>
            <a:ext cx="408959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소프트웨어가 동작하는 공간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환경변수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컴퓨터마다 지정된 숫자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C624AE-D27C-49D3-943B-81EF543A1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11" y="2753211"/>
            <a:ext cx="2867025" cy="1590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33CBD1-A05C-429E-9B34-9613AD8A9CBA}"/>
              </a:ext>
            </a:extLst>
          </p:cNvPr>
          <p:cNvSpPr txBox="1"/>
          <p:nvPr/>
        </p:nvSpPr>
        <p:spPr>
          <a:xfrm>
            <a:off x="4182623" y="3029107"/>
            <a:ext cx="35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</a:t>
            </a:r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CFDD6E-A97E-43A4-8C1A-9B7C1567C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69" y="2759452"/>
            <a:ext cx="2867025" cy="15906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DF2B05-F648-4937-BEB7-557E98CC0B77}"/>
              </a:ext>
            </a:extLst>
          </p:cNvPr>
          <p:cNvSpPr txBox="1"/>
          <p:nvPr/>
        </p:nvSpPr>
        <p:spPr>
          <a:xfrm>
            <a:off x="7493381" y="3035348"/>
            <a:ext cx="35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</a:t>
            </a:r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41B71-6FC3-4743-BBC1-D527FE53A35D}"/>
              </a:ext>
            </a:extLst>
          </p:cNvPr>
          <p:cNvSpPr txBox="1"/>
          <p:nvPr/>
        </p:nvSpPr>
        <p:spPr>
          <a:xfrm>
            <a:off x="3636047" y="4595323"/>
            <a:ext cx="17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테라스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건물종류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*1234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103284-49A0-492C-AF9D-A0D43576753A}"/>
              </a:ext>
            </a:extLst>
          </p:cNvPr>
          <p:cNvSpPr txBox="1"/>
          <p:nvPr/>
        </p:nvSpPr>
        <p:spPr>
          <a:xfrm>
            <a:off x="6910014" y="4595323"/>
            <a:ext cx="1998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건물종류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*9877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9DADCB71-18CD-4919-BD10-56374B73299A}"/>
              </a:ext>
            </a:extLst>
          </p:cNvPr>
          <p:cNvSpPr/>
          <p:nvPr/>
        </p:nvSpPr>
        <p:spPr>
          <a:xfrm>
            <a:off x="4201480" y="4642238"/>
            <a:ext cx="680190" cy="2432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2659E930-C141-4017-8BAE-2F8399F58157}"/>
              </a:ext>
            </a:extLst>
          </p:cNvPr>
          <p:cNvSpPr/>
          <p:nvPr/>
        </p:nvSpPr>
        <p:spPr>
          <a:xfrm>
            <a:off x="7480471" y="4625468"/>
            <a:ext cx="473539" cy="2432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0231FB-12CD-44DF-A395-5F4247E435BC}"/>
              </a:ext>
            </a:extLst>
          </p:cNvPr>
          <p:cNvSpPr txBox="1"/>
          <p:nvPr/>
        </p:nvSpPr>
        <p:spPr>
          <a:xfrm>
            <a:off x="4805832" y="5775276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책을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${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서재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꽂으세요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DDF36A-7E2E-459C-86B8-05A75237DBD3}"/>
              </a:ext>
            </a:extLst>
          </p:cNvPr>
          <p:cNvSpPr/>
          <p:nvPr/>
        </p:nvSpPr>
        <p:spPr>
          <a:xfrm>
            <a:off x="4698725" y="5671516"/>
            <a:ext cx="2867025" cy="514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8262EE-07F4-439C-99EF-3213224BAA38}"/>
              </a:ext>
            </a:extLst>
          </p:cNvPr>
          <p:cNvSpPr/>
          <p:nvPr/>
        </p:nvSpPr>
        <p:spPr>
          <a:xfrm>
            <a:off x="932075" y="1159859"/>
            <a:ext cx="1773847" cy="50145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9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03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94684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797690" y="544719"/>
            <a:ext cx="22745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전역객체 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Global)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EA7CA-0641-4BBD-9E6D-252DFC250CD2}"/>
              </a:ext>
            </a:extLst>
          </p:cNvPr>
          <p:cNvSpPr txBox="1"/>
          <p:nvPr/>
        </p:nvSpPr>
        <p:spPr>
          <a:xfrm>
            <a:off x="993716" y="1210533"/>
            <a:ext cx="171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</a:t>
            </a:r>
            <a:r>
              <a:rPr lang="en-US" altLang="ko-KR" sz="2000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env</a:t>
            </a:r>
            <a:endParaRPr lang="en-US" altLang="ko-KR" sz="2000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AD0F7-0463-4E79-8304-1B67F30463A0}"/>
              </a:ext>
            </a:extLst>
          </p:cNvPr>
          <p:cNvSpPr txBox="1"/>
          <p:nvPr/>
        </p:nvSpPr>
        <p:spPr>
          <a:xfrm>
            <a:off x="1591248" y="1657558"/>
            <a:ext cx="408959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소프트웨어가 동작하는 공간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환경변수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컴퓨터마다 지정된 숫자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C624AE-D27C-49D3-943B-81EF543A1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11" y="2753211"/>
            <a:ext cx="2867025" cy="1590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33CBD1-A05C-429E-9B34-9613AD8A9CBA}"/>
              </a:ext>
            </a:extLst>
          </p:cNvPr>
          <p:cNvSpPr txBox="1"/>
          <p:nvPr/>
        </p:nvSpPr>
        <p:spPr>
          <a:xfrm>
            <a:off x="4182623" y="3029107"/>
            <a:ext cx="35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</a:t>
            </a:r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CFDD6E-A97E-43A4-8C1A-9B7C1567C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69" y="2759452"/>
            <a:ext cx="2867025" cy="15906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DF2B05-F648-4937-BEB7-557E98CC0B77}"/>
              </a:ext>
            </a:extLst>
          </p:cNvPr>
          <p:cNvSpPr txBox="1"/>
          <p:nvPr/>
        </p:nvSpPr>
        <p:spPr>
          <a:xfrm>
            <a:off x="7493381" y="3035348"/>
            <a:ext cx="35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</a:t>
            </a:r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41B71-6FC3-4743-BBC1-D527FE53A35D}"/>
              </a:ext>
            </a:extLst>
          </p:cNvPr>
          <p:cNvSpPr txBox="1"/>
          <p:nvPr/>
        </p:nvSpPr>
        <p:spPr>
          <a:xfrm>
            <a:off x="3636047" y="4595323"/>
            <a:ext cx="17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테라스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건물종류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*1234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103284-49A0-492C-AF9D-A0D43576753A}"/>
              </a:ext>
            </a:extLst>
          </p:cNvPr>
          <p:cNvSpPr txBox="1"/>
          <p:nvPr/>
        </p:nvSpPr>
        <p:spPr>
          <a:xfrm>
            <a:off x="6910014" y="4595323"/>
            <a:ext cx="1998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건물종류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*9877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9DADCB71-18CD-4919-BD10-56374B73299A}"/>
              </a:ext>
            </a:extLst>
          </p:cNvPr>
          <p:cNvSpPr/>
          <p:nvPr/>
        </p:nvSpPr>
        <p:spPr>
          <a:xfrm>
            <a:off x="4577978" y="5126411"/>
            <a:ext cx="704009" cy="2432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DDF36A-7E2E-459C-86B8-05A75237DBD3}"/>
              </a:ext>
            </a:extLst>
          </p:cNvPr>
          <p:cNvSpPr/>
          <p:nvPr/>
        </p:nvSpPr>
        <p:spPr>
          <a:xfrm>
            <a:off x="4278782" y="5671516"/>
            <a:ext cx="3742095" cy="514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936E3-B54C-44FF-84C5-8B638BBF6B39}"/>
              </a:ext>
            </a:extLst>
          </p:cNvPr>
          <p:cNvSpPr txBox="1"/>
          <p:nvPr/>
        </p:nvSpPr>
        <p:spPr>
          <a:xfrm>
            <a:off x="4278782" y="5786639"/>
            <a:ext cx="38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‘${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입력하고 들어가세요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513C614-D636-4F99-8310-A4280D35F784}"/>
              </a:ext>
            </a:extLst>
          </p:cNvPr>
          <p:cNvSpPr/>
          <p:nvPr/>
        </p:nvSpPr>
        <p:spPr>
          <a:xfrm>
            <a:off x="7852333" y="5126411"/>
            <a:ext cx="704009" cy="243297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86AFD4-6AA3-45F6-9537-E6CE085F16C8}"/>
              </a:ext>
            </a:extLst>
          </p:cNvPr>
          <p:cNvSpPr/>
          <p:nvPr/>
        </p:nvSpPr>
        <p:spPr>
          <a:xfrm>
            <a:off x="932075" y="1159859"/>
            <a:ext cx="1773847" cy="50145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9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03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94684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797690" y="544719"/>
            <a:ext cx="22745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전역객체 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Global)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EA7CA-0641-4BBD-9E6D-252DFC250CD2}"/>
              </a:ext>
            </a:extLst>
          </p:cNvPr>
          <p:cNvSpPr txBox="1"/>
          <p:nvPr/>
        </p:nvSpPr>
        <p:spPr>
          <a:xfrm>
            <a:off x="1057005" y="1385554"/>
            <a:ext cx="167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</a:t>
            </a:r>
            <a:r>
              <a:rPr lang="en-US" altLang="ko-KR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exit</a:t>
            </a:r>
            <a:endParaRPr lang="en-US" altLang="ko-KR" sz="2000" b="1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63806-6A42-48AA-971A-0CC2939C5CD3}"/>
              </a:ext>
            </a:extLst>
          </p:cNvPr>
          <p:cNvSpPr txBox="1"/>
          <p:nvPr/>
        </p:nvSpPr>
        <p:spPr>
          <a:xfrm>
            <a:off x="5059722" y="5377539"/>
            <a:ext cx="502777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서버에 사용하면 서버가 멈추므로 서버에는 거의 사용 안함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서버외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독립적인 프로그램에서 수동으로 노드 멈출 때 사용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DF66E5-9A25-4C99-9E05-44D63146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47" y="1957884"/>
            <a:ext cx="5115720" cy="326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EB879-B06B-481E-9833-88876525070F}"/>
              </a:ext>
            </a:extLst>
          </p:cNvPr>
          <p:cNvSpPr txBox="1"/>
          <p:nvPr/>
        </p:nvSpPr>
        <p:spPr>
          <a:xfrm>
            <a:off x="1211185" y="2056017"/>
            <a:ext cx="313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실행중인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종료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04BFFF-8D89-435D-8810-436192193133}"/>
              </a:ext>
            </a:extLst>
          </p:cNvPr>
          <p:cNvSpPr/>
          <p:nvPr/>
        </p:nvSpPr>
        <p:spPr>
          <a:xfrm>
            <a:off x="1005556" y="1334880"/>
            <a:ext cx="1773847" cy="50145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8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617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11149285" y="539998"/>
            <a:ext cx="88421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A5CB1-1384-4B20-B545-6327394547A7}"/>
              </a:ext>
            </a:extLst>
          </p:cNvPr>
          <p:cNvSpPr txBox="1"/>
          <p:nvPr/>
        </p:nvSpPr>
        <p:spPr>
          <a:xfrm>
            <a:off x="3143423" y="2770945"/>
            <a:ext cx="54912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모듈이란 특정한 기능을 하는 </a:t>
            </a:r>
            <a:r>
              <a:rPr lang="ko-KR" altLang="en-US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함수나 변수들의 집합</a:t>
            </a:r>
            <a:endParaRPr lang="en-US" altLang="ko-KR" sz="18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노드로 개발한 </a:t>
            </a:r>
            <a:r>
              <a:rPr lang="ko-KR" altLang="en-US" sz="18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애플리케이션을 이루는 기본 조각</a:t>
            </a:r>
            <a:endParaRPr lang="en-US" altLang="ko-KR" sz="180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6661-1E97-4A72-90E1-DD2100D9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25" y="4823176"/>
            <a:ext cx="814120" cy="453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71914-E1DB-4D1D-A9C0-9CDE77ADC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23" y="4823176"/>
            <a:ext cx="814120" cy="453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EC9A5-4622-404D-BC91-777C5BA8586D}"/>
              </a:ext>
            </a:extLst>
          </p:cNvPr>
          <p:cNvSpPr txBox="1"/>
          <p:nvPr/>
        </p:nvSpPr>
        <p:spPr>
          <a:xfrm>
            <a:off x="2932783" y="4788183"/>
            <a:ext cx="86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C8CE-7876-47C2-AE49-E03575F01940}"/>
              </a:ext>
            </a:extLst>
          </p:cNvPr>
          <p:cNvSpPr txBox="1"/>
          <p:nvPr/>
        </p:nvSpPr>
        <p:spPr>
          <a:xfrm>
            <a:off x="5115558" y="4788183"/>
            <a:ext cx="1206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17CC11-D0BD-4D4D-B638-55063585F540}"/>
              </a:ext>
            </a:extLst>
          </p:cNvPr>
          <p:cNvSpPr txBox="1"/>
          <p:nvPr/>
        </p:nvSpPr>
        <p:spPr>
          <a:xfrm>
            <a:off x="7653275" y="4788183"/>
            <a:ext cx="180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4375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617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7651" y="18667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11108408" y="548002"/>
            <a:ext cx="88421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1FEF0-0D8F-4CB9-8380-7708FB619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49" y="1621926"/>
            <a:ext cx="8440302" cy="2734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8D62A-D4A4-4DB3-B4AA-595DFF203EEB}"/>
              </a:ext>
            </a:extLst>
          </p:cNvPr>
          <p:cNvSpPr txBox="1"/>
          <p:nvPr/>
        </p:nvSpPr>
        <p:spPr>
          <a:xfrm>
            <a:off x="1921105" y="4739697"/>
            <a:ext cx="8440302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설치 시 기본적으로 설치되어 있는지에 대한 유무를 통해 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모듈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 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 모듈</a:t>
            </a:r>
            <a:endParaRPr lang="en-US" altLang="ko-KR" sz="1600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단순히 자바스크립트로 작성하였는지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언어가 포함되었는지에 따라 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모듈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네이티브 모듈</a:t>
            </a:r>
            <a:endParaRPr lang="en-US" altLang="ko-KR" sz="1600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웹 애플리케이션을 위해서만 사용하기 위해 설치했는지에 따라 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글로벌 모듈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 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로컬 모듈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1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617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326A7-42AA-41A0-9AC3-DD2B57994737}"/>
              </a:ext>
            </a:extLst>
          </p:cNvPr>
          <p:cNvSpPr txBox="1"/>
          <p:nvPr/>
        </p:nvSpPr>
        <p:spPr>
          <a:xfrm>
            <a:off x="660709" y="1966711"/>
            <a:ext cx="543529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require() </a:t>
            </a:r>
            <a:r>
              <a:rPr lang="ko-KR" altLang="en-US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메소드는 모듈 식별자인 </a:t>
            </a:r>
            <a:r>
              <a:rPr lang="en-US" altLang="ko-KR" sz="160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module.exports</a:t>
            </a:r>
            <a:r>
              <a:rPr lang="ko-KR" altLang="en-US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이용해 </a:t>
            </a:r>
            <a:endParaRPr lang="en-US" altLang="ko-KR" sz="160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모듈이 제공하는 함수나 객체 등을 반환</a:t>
            </a:r>
            <a:endParaRPr lang="en-US" altLang="ko-KR" sz="1600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08E56-121C-4F00-8564-7C9FD89FDFAB}"/>
              </a:ext>
            </a:extLst>
          </p:cNvPr>
          <p:cNvSpPr txBox="1"/>
          <p:nvPr/>
        </p:nvSpPr>
        <p:spPr>
          <a:xfrm>
            <a:off x="6626011" y="2052812"/>
            <a:ext cx="444357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자바스크립트 파일 내부에서 함수나 변수를 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module.exports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할당하면 외부에서 접근 가능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FA2B4-6082-457D-A994-80A3F57B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08" y="3131517"/>
            <a:ext cx="5091703" cy="12559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326D68-D775-4C3B-AF1C-0D531ADBA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47" y="3006191"/>
            <a:ext cx="5091703" cy="2453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F44E0-C7D4-4C53-A8E0-072C632F960B}"/>
              </a:ext>
            </a:extLst>
          </p:cNvPr>
          <p:cNvSpPr txBox="1"/>
          <p:nvPr/>
        </p:nvSpPr>
        <p:spPr>
          <a:xfrm>
            <a:off x="1365930" y="4756817"/>
            <a:ext cx="4134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불러온 모듈이 다른 모듈이 </a:t>
            </a:r>
            <a:r>
              <a:rPr lang="ko-KR" altLang="en-US" sz="1600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필요로 한다면 </a:t>
            </a:r>
            <a:r>
              <a:rPr lang="ko-KR" altLang="en-US" sz="160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모듈도 같이 로드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088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617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8164154" y="523353"/>
            <a:ext cx="378302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 dirty="0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(require() </a:t>
            </a:r>
            <a:r>
              <a:rPr kumimoji="1" lang="ko-KR" altLang="en-US" b="1" dirty="0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메소드</a:t>
            </a:r>
            <a:r>
              <a:rPr kumimoji="1" lang="en-US" altLang="ko-KR" b="1" dirty="0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kumimoji="1" lang="en-US" altLang="ko-KR" b="1" dirty="0" err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module.exports</a:t>
            </a:r>
            <a:r>
              <a:rPr kumimoji="1" lang="en-US" altLang="ko-KR" b="1" dirty="0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 dirty="0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0B612-B3AD-4D4E-987A-5C3E3B62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17" y="1582892"/>
            <a:ext cx="5029533" cy="36922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BE58F6-25B7-4797-8A94-C1C79A2B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582892"/>
            <a:ext cx="5105401" cy="36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4773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832027" y="548004"/>
            <a:ext cx="2205860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(File System 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883FD-40A1-416B-B890-6888E1CAE0CE}"/>
              </a:ext>
            </a:extLst>
          </p:cNvPr>
          <p:cNvSpPr txBox="1"/>
          <p:nvPr/>
        </p:nvSpPr>
        <p:spPr>
          <a:xfrm>
            <a:off x="1203698" y="3646109"/>
            <a:ext cx="7805896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 읽기 방식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사용하면 다른 작업을 동시 수행 불가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읽기 방식 사용하면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작업도 동시에 수행 가능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콜백함수 호출 필수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[options]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에는 보통 인코딩 방식을 쓰며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웹에서는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UTF-8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주로 사용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8BC6-E0B0-4D73-8455-D848BC299266}"/>
              </a:ext>
            </a:extLst>
          </p:cNvPr>
          <p:cNvSpPr txBox="1"/>
          <p:nvPr/>
        </p:nvSpPr>
        <p:spPr>
          <a:xfrm>
            <a:off x="3772270" y="1966223"/>
            <a:ext cx="434785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처리와 관련된 작업을 하는 모듈</a:t>
            </a:r>
            <a:endParaRPr lang="en-US" altLang="ko-KR" sz="20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메소드는 </a:t>
            </a:r>
            <a:r>
              <a:rPr lang="en-US" altLang="ko-KR" sz="2000" b="0" i="0" u="none" strike="noStrike" dirty="0">
                <a:solidFill>
                  <a:srgbClr val="609AE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API </a:t>
            </a:r>
            <a:r>
              <a:rPr lang="ko-KR" altLang="en-US" sz="2000" b="0" i="0" u="none" strike="noStrike" dirty="0">
                <a:solidFill>
                  <a:srgbClr val="609AE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문서</a:t>
            </a:r>
            <a:r>
              <a:rPr lang="ko-KR" altLang="en-US" sz="2000" u="none" strike="noStrike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참고</a:t>
            </a:r>
            <a:endParaRPr lang="en-US" altLang="ko-KR" sz="2000" u="none" strike="noStrike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17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832027" y="548004"/>
            <a:ext cx="2205860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(File System 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F3A3-65B9-486A-B98A-599DDF81F0A8}"/>
              </a:ext>
            </a:extLst>
          </p:cNvPr>
          <p:cNvSpPr txBox="1"/>
          <p:nvPr/>
        </p:nvSpPr>
        <p:spPr>
          <a:xfrm>
            <a:off x="1181955" y="2368807"/>
            <a:ext cx="94948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fs.readFile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(filename, [options], callback) 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filename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파일을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[options]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방식으로 읽은 후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callback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전달된 함수를 호출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fs.readFileSync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(filename, [options])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filename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파일을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[options]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방식으로 읽은 후 문자열을 반환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fs.writeFile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(filename, data, [options], callback)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filename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파일에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[options]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방식으로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내용을 쓴 후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callback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호출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fs.writeFileSync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(filename, data, [options])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filename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파일에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[options]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방식으로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내용 작성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37273-6C47-44AF-9386-3870C5BBDED6}"/>
              </a:ext>
            </a:extLst>
          </p:cNvPr>
          <p:cNvSpPr txBox="1"/>
          <p:nvPr/>
        </p:nvSpPr>
        <p:spPr>
          <a:xfrm>
            <a:off x="636192" y="1463175"/>
            <a:ext cx="242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File System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6F1B7-4EAB-4A5E-BEA7-DBF98832F46D}"/>
              </a:ext>
            </a:extLst>
          </p:cNvPr>
          <p:cNvSpPr txBox="1"/>
          <p:nvPr/>
        </p:nvSpPr>
        <p:spPr>
          <a:xfrm>
            <a:off x="465034" y="255616"/>
            <a:ext cx="14773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239929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4773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832027" y="548004"/>
            <a:ext cx="2205860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(File System 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5658-B4BE-4DB7-9D56-C298FEAA924C}"/>
              </a:ext>
            </a:extLst>
          </p:cNvPr>
          <p:cNvSpPr txBox="1"/>
          <p:nvPr/>
        </p:nvSpPr>
        <p:spPr>
          <a:xfrm>
            <a:off x="2725586" y="5416925"/>
            <a:ext cx="691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 코드가 먼저 실행되지만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에는 동기적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</a:t>
            </a:r>
            <a:r>
              <a:rPr lang="ko-KR" altLang="en-US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먼저 출력</a:t>
            </a:r>
            <a:endParaRPr lang="en-US" altLang="ko-KR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F41DA-F367-455C-975E-59B17DCE6D5B}"/>
              </a:ext>
            </a:extLst>
          </p:cNvPr>
          <p:cNvSpPr txBox="1"/>
          <p:nvPr/>
        </p:nvSpPr>
        <p:spPr>
          <a:xfrm>
            <a:off x="992147" y="1543453"/>
            <a:ext cx="1313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readFile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</a:t>
            </a:r>
            <a:endParaRPr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18BCD5-A0D8-42A2-8238-DC2F0219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663" y="3046736"/>
            <a:ext cx="3023254" cy="1327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C4ECBC-609E-4EB8-9FDA-DAF4BB95C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253" y="2330943"/>
            <a:ext cx="5438775" cy="271462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8EECB3-861F-4BD1-A5B6-64D14C107002}"/>
              </a:ext>
            </a:extLst>
          </p:cNvPr>
          <p:cNvSpPr/>
          <p:nvPr/>
        </p:nvSpPr>
        <p:spPr>
          <a:xfrm>
            <a:off x="914401" y="1501653"/>
            <a:ext cx="1477328" cy="50254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4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1607620" y="1257830"/>
            <a:ext cx="3387237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전역 객체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Crypto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예외처리하기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4773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832027" y="548004"/>
            <a:ext cx="2205860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(File System 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8B484-4BF1-4B03-94F7-6B5A90940E61}"/>
              </a:ext>
            </a:extLst>
          </p:cNvPr>
          <p:cNvSpPr txBox="1"/>
          <p:nvPr/>
        </p:nvSpPr>
        <p:spPr>
          <a:xfrm>
            <a:off x="1111154" y="1414085"/>
            <a:ext cx="147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writeFile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</a:t>
            </a:r>
            <a:endParaRPr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DD333-E5A4-4737-B037-EC7ED1E15DED}"/>
              </a:ext>
            </a:extLst>
          </p:cNvPr>
          <p:cNvSpPr txBox="1"/>
          <p:nvPr/>
        </p:nvSpPr>
        <p:spPr>
          <a:xfrm>
            <a:off x="1111154" y="5314584"/>
            <a:ext cx="822109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입출력은 다양한 원인으로 예외가 발생할 수 있으므로 중요한 부분 중 하나가 </a:t>
            </a:r>
            <a:r>
              <a:rPr lang="ko-KR" altLang="en-US" sz="16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</a:t>
            </a:r>
            <a:endParaRPr lang="en-US" altLang="ko-KR" sz="1600" b="1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시스템이 비정상적으로 종료되지 않게 하기 위한 필수사항</a:t>
            </a:r>
            <a:endParaRPr lang="en-US" altLang="ko-KR" sz="160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B072A4-05C4-4A79-8437-0716BC444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1814195"/>
            <a:ext cx="56007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1DCFE-E31F-44B7-85AA-ED46B20DC189}"/>
              </a:ext>
            </a:extLst>
          </p:cNvPr>
          <p:cNvSpPr txBox="1"/>
          <p:nvPr/>
        </p:nvSpPr>
        <p:spPr>
          <a:xfrm>
            <a:off x="2975235" y="4689511"/>
            <a:ext cx="624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 코드가 먼저 실행되지만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ko-KR" altLang="en-US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에는 동기적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</a:t>
            </a:r>
            <a:r>
              <a:rPr lang="ko-KR" altLang="en-US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먼저 출력</a:t>
            </a:r>
            <a:endParaRPr lang="en-US" altLang="ko-KR" sz="160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C01D61-926C-4AEC-A96B-A527FB05D6DC}"/>
              </a:ext>
            </a:extLst>
          </p:cNvPr>
          <p:cNvSpPr/>
          <p:nvPr/>
        </p:nvSpPr>
        <p:spPr>
          <a:xfrm>
            <a:off x="1019326" y="1362869"/>
            <a:ext cx="1569157" cy="50254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14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5302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11C586-A9AF-2645-81F8-05DDCD63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90"/>
          <a:stretch/>
        </p:blipFill>
        <p:spPr>
          <a:xfrm>
            <a:off x="1425576" y="3276600"/>
            <a:ext cx="3617090" cy="942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A0E53E-7AB3-4F4F-8DBB-74732AFAF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25"/>
          <a:stretch/>
        </p:blipFill>
        <p:spPr>
          <a:xfrm>
            <a:off x="5815724" y="1410663"/>
            <a:ext cx="5242334" cy="49761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0514E-1404-A841-A8F1-A262E931D865}"/>
              </a:ext>
            </a:extLst>
          </p:cNvPr>
          <p:cNvSpPr txBox="1"/>
          <p:nvPr/>
        </p:nvSpPr>
        <p:spPr>
          <a:xfrm>
            <a:off x="2294691" y="2828901"/>
            <a:ext cx="1954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CPU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 확인하기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72700-B289-4B99-AC5B-660DD054DB23}"/>
              </a:ext>
            </a:extLst>
          </p:cNvPr>
          <p:cNvSpPr txBox="1"/>
          <p:nvPr/>
        </p:nvSpPr>
        <p:spPr>
          <a:xfrm flipH="1">
            <a:off x="5815724" y="1068981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180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5302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520740" y="1352665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99688C-713F-BD47-91E6-1025493C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60" y="2828883"/>
            <a:ext cx="5180234" cy="2547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480FC5-DB84-B04E-80BE-D3BF14178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01"/>
          <a:stretch/>
        </p:blipFill>
        <p:spPr>
          <a:xfrm>
            <a:off x="2038077" y="1494369"/>
            <a:ext cx="3047819" cy="4683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C13EC-7A8C-4601-9596-50CA34E6EDB5}"/>
              </a:ext>
            </a:extLst>
          </p:cNvPr>
          <p:cNvSpPr txBox="1"/>
          <p:nvPr/>
        </p:nvSpPr>
        <p:spPr>
          <a:xfrm flipH="1">
            <a:off x="5511429" y="2490329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5302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866297" y="1109682"/>
            <a:ext cx="629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https://</a:t>
            </a:r>
            <a:r>
              <a:rPr lang="en-US" altLang="ko-KR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nodejs.org</a:t>
            </a:r>
            <a:r>
              <a:rPr lang="en-US" altLang="ko-KR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/ko/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386544-A6D3-A841-A556-41D57EF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7" y="1850671"/>
            <a:ext cx="5391379" cy="4139422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BFFB50A-F2F7-9D4A-9928-9BB5AFCB2528}"/>
              </a:ext>
            </a:extLst>
          </p:cNvPr>
          <p:cNvSpPr/>
          <p:nvPr/>
        </p:nvSpPr>
        <p:spPr>
          <a:xfrm>
            <a:off x="4688425" y="5174187"/>
            <a:ext cx="539558" cy="34576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ED614-C77C-6645-AE3E-8B019E467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85"/>
          <a:stretch/>
        </p:blipFill>
        <p:spPr>
          <a:xfrm>
            <a:off x="6704101" y="1584412"/>
            <a:ext cx="4290184" cy="46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053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AFF8B-707E-1C45-B057-D6989650B354}"/>
              </a:ext>
            </a:extLst>
          </p:cNvPr>
          <p:cNvSpPr txBox="1"/>
          <p:nvPr/>
        </p:nvSpPr>
        <p:spPr>
          <a:xfrm>
            <a:off x="821971" y="5034651"/>
            <a:ext cx="404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💡</a:t>
            </a:r>
            <a:endParaRPr lang="en-US" altLang="ko-KR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루트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./ 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디렉토리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../ 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위치의 상위 디렉토리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694F6-158D-3047-98C6-B7C5FE5D1E2B}"/>
              </a:ext>
            </a:extLst>
          </p:cNvPr>
          <p:cNvSpPr txBox="1"/>
          <p:nvPr/>
        </p:nvSpPr>
        <p:spPr>
          <a:xfrm>
            <a:off x="690365" y="1357864"/>
            <a:ext cx="252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MAC, WINDOW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경로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24138"/>
              </p:ext>
            </p:extLst>
          </p:nvPr>
        </p:nvGraphicFramePr>
        <p:xfrm>
          <a:off x="3685761" y="2882798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2BE744-A046-AA40-954F-FBCFD885DECD}"/>
              </a:ext>
            </a:extLst>
          </p:cNvPr>
          <p:cNvSpPr txBox="1"/>
          <p:nvPr/>
        </p:nvSpPr>
        <p:spPr>
          <a:xfrm>
            <a:off x="1839549" y="2024594"/>
            <a:ext cx="272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/users/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517956-F5F4-B64A-AED5-671E5B6E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71" y="4015537"/>
            <a:ext cx="3740915" cy="7378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761385-16A9-5547-B518-A09112B6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63" y="4193798"/>
            <a:ext cx="7097698" cy="559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A60FF-3DD0-F54E-B9F2-990F57DA47BE}"/>
                  </a:ext>
                </a:extLst>
              </p:cNvPr>
              <p:cNvSpPr txBox="1"/>
              <p:nvPr/>
            </p:nvSpPr>
            <p:spPr>
              <a:xfrm>
                <a:off x="4562886" y="2004798"/>
                <a:ext cx="54275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WINDOW</a:t>
                </a:r>
              </a:p>
              <a:p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c:</a:t>
                </a:r>
                <a14:m>
                  <m:oMath xmlns:m="http://schemas.openxmlformats.org/officeDocument/2006/math">
                    <m:r>
                      <a:rPr lang="en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users</a:t>
                </a:r>
                <a14:m>
                  <m:oMath xmlns:m="http://schemas.openxmlformats.org/officeDocument/2006/math">
                    <m:r>
                      <a:rPr lang="en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wedatalab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혹은 </a:t>
                </a:r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c:</a:t>
                </a:r>
                <a14:m>
                  <m:oMath xmlns:m="http://schemas.openxmlformats.org/officeDocument/2006/math">
                    <m:r>
                      <a:rPr lang="en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∖∖</m:t>
                    </m:r>
                  </m:oMath>
                </a14:m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users</a:t>
                </a:r>
                <a14:m>
                  <m:oMath xmlns:m="http://schemas.openxmlformats.org/officeDocument/2006/math">
                    <m:r>
                      <a:rPr lang="en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∖∖</m:t>
                    </m:r>
                  </m:oMath>
                </a14:m>
                <a:r>
                  <a:rPr lang="en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wedatalab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A60FF-3DD0-F54E-B9F2-990F57DA4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886" y="2004798"/>
                <a:ext cx="5427591" cy="646331"/>
              </a:xfrm>
              <a:prstGeom prst="rect">
                <a:avLst/>
              </a:prstGeom>
              <a:blipFill>
                <a:blip r:embed="rId5"/>
                <a:stretch>
                  <a:fillRect l="-1011"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CB85D6-10F4-E54E-8C0B-D9ED17DB7477}"/>
              </a:ext>
            </a:extLst>
          </p:cNvPr>
          <p:cNvSpPr txBox="1"/>
          <p:nvPr/>
        </p:nvSpPr>
        <p:spPr>
          <a:xfrm>
            <a:off x="685735" y="3200361"/>
            <a:ext cx="1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확인하기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1CDF9-2E6B-478C-98CB-367072865D86}"/>
              </a:ext>
            </a:extLst>
          </p:cNvPr>
          <p:cNvSpPr txBox="1"/>
          <p:nvPr/>
        </p:nvSpPr>
        <p:spPr>
          <a:xfrm flipH="1">
            <a:off x="4618269" y="3855244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19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053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13814"/>
              </p:ext>
            </p:extLst>
          </p:nvPr>
        </p:nvGraphicFramePr>
        <p:xfrm>
          <a:off x="4671060" y="276200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82A1B48-B73B-3240-89B5-B99F9C91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55" y="2903798"/>
            <a:ext cx="2562783" cy="773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AD261C-3F01-0041-9273-80104232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4" y="2378120"/>
            <a:ext cx="6274771" cy="12853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99F45F-3455-7746-835E-87059256C587}"/>
              </a:ext>
            </a:extLst>
          </p:cNvPr>
          <p:cNvSpPr txBox="1"/>
          <p:nvPr/>
        </p:nvSpPr>
        <p:spPr>
          <a:xfrm>
            <a:off x="930145" y="3844965"/>
            <a:ext cx="10332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Resolve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 경로인자들을 합쳐 나가는 중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만나면 절대 경로로 인식해서 나머지 경로인자들은 무시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EC76D14-A9F1-0248-90EC-49C2A0F8C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14" y="4704343"/>
            <a:ext cx="6274771" cy="8938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068752-8F64-AE42-89E3-35BC23037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655" y="4824191"/>
            <a:ext cx="2240509" cy="773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39539CB-5126-4C43-931C-D7728C5811F6}"/>
              </a:ext>
            </a:extLst>
          </p:cNvPr>
          <p:cNvSpPr txBox="1"/>
          <p:nvPr/>
        </p:nvSpPr>
        <p:spPr>
          <a:xfrm>
            <a:off x="951914" y="5789915"/>
            <a:ext cx="514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시작이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아닐 경우 동일한 결과값이 나타남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CF80AC-170E-0846-AFE6-0197E9F50F24}"/>
              </a:ext>
            </a:extLst>
          </p:cNvPr>
          <p:cNvSpPr txBox="1"/>
          <p:nvPr/>
        </p:nvSpPr>
        <p:spPr>
          <a:xfrm>
            <a:off x="1040030" y="1461215"/>
            <a:ext cx="282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path.join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path.resolve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296542-1B05-46BE-AA17-3AF48450AB19}"/>
              </a:ext>
            </a:extLst>
          </p:cNvPr>
          <p:cNvSpPr/>
          <p:nvPr/>
        </p:nvSpPr>
        <p:spPr>
          <a:xfrm>
            <a:off x="951914" y="1407337"/>
            <a:ext cx="2829309" cy="50254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E11C4-2FDE-4ED1-894D-F8F44806D8E2}"/>
              </a:ext>
            </a:extLst>
          </p:cNvPr>
          <p:cNvSpPr txBox="1"/>
          <p:nvPr/>
        </p:nvSpPr>
        <p:spPr>
          <a:xfrm flipH="1">
            <a:off x="7484768" y="2446279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1F3E29-1FCA-4D91-ABF8-5611520A6A84}"/>
              </a:ext>
            </a:extLst>
          </p:cNvPr>
          <p:cNvSpPr txBox="1"/>
          <p:nvPr/>
        </p:nvSpPr>
        <p:spPr>
          <a:xfrm flipH="1">
            <a:off x="7484767" y="4464349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3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053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27559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4ECE762-2C15-2A41-A3AE-6B9D20EAE8F9}"/>
              </a:ext>
            </a:extLst>
          </p:cNvPr>
          <p:cNvSpPr txBox="1"/>
          <p:nvPr/>
        </p:nvSpPr>
        <p:spPr>
          <a:xfrm>
            <a:off x="978123" y="1590145"/>
            <a:ext cx="181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path.normalize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C2E6B3-A218-E94C-899B-E3B744AB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3" y="2818979"/>
            <a:ext cx="10863774" cy="8723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2D582E-04EE-C14B-8B4E-9ABB0F2E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62" y="4830686"/>
            <a:ext cx="6656832" cy="36576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42DB7-2C80-46DE-AFCA-87F13454C425}"/>
              </a:ext>
            </a:extLst>
          </p:cNvPr>
          <p:cNvSpPr/>
          <p:nvPr/>
        </p:nvSpPr>
        <p:spPr>
          <a:xfrm>
            <a:off x="882622" y="1526177"/>
            <a:ext cx="1907540" cy="518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DB27D-0F75-4484-B3EA-539B62B391D6}"/>
              </a:ext>
            </a:extLst>
          </p:cNvPr>
          <p:cNvSpPr txBox="1"/>
          <p:nvPr/>
        </p:nvSpPr>
        <p:spPr>
          <a:xfrm flipH="1">
            <a:off x="2790162" y="444692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21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053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7854"/>
              </p:ext>
            </p:extLst>
          </p:nvPr>
        </p:nvGraphicFramePr>
        <p:xfrm>
          <a:off x="4258592" y="235232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66A60FF-3DD0-F54E-B9F2-990F57DA47BE}"/>
              </a:ext>
            </a:extLst>
          </p:cNvPr>
          <p:cNvSpPr txBox="1"/>
          <p:nvPr/>
        </p:nvSpPr>
        <p:spPr>
          <a:xfrm>
            <a:off x="441405" y="1496875"/>
            <a:ext cx="217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 함수들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2A9D2-D0E7-D04C-B2B7-5B49953A8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9" y="1931228"/>
            <a:ext cx="59436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0AE6D9-075D-B74A-850C-E109CC33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17" y="2718085"/>
            <a:ext cx="5270824" cy="25475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312DE5-57D8-4550-8082-95DF6EF09E48}"/>
              </a:ext>
            </a:extLst>
          </p:cNvPr>
          <p:cNvSpPr txBox="1"/>
          <p:nvPr/>
        </p:nvSpPr>
        <p:spPr>
          <a:xfrm flipH="1">
            <a:off x="6561517" y="2281982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82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053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27559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176407-7533-DE48-AB7D-53AB84F76151}"/>
              </a:ext>
            </a:extLst>
          </p:cNvPr>
          <p:cNvSpPr txBox="1"/>
          <p:nvPr/>
        </p:nvSpPr>
        <p:spPr>
          <a:xfrm>
            <a:off x="3561987" y="1714405"/>
            <a:ext cx="479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Q.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현재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directory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위치를 알아내는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키워드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사용하여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위치를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나타내 보아라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1F8DA9-BADA-467A-913E-808C99AE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69" y="3654866"/>
            <a:ext cx="6279462" cy="7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5C9E0-0E20-A540-8990-3AB45D7F99B8}"/>
              </a:ext>
            </a:extLst>
          </p:cNvPr>
          <p:cNvSpPr txBox="1"/>
          <p:nvPr/>
        </p:nvSpPr>
        <p:spPr>
          <a:xfrm>
            <a:off x="137652" y="1405009"/>
            <a:ext cx="1157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8986B-2308-CD4E-BBDC-7A6ECC9B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2" y="1553024"/>
            <a:ext cx="7992836" cy="4516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CF0ACD-2CA9-9F4D-A15E-8CE76A116471}"/>
              </a:ext>
            </a:extLst>
          </p:cNvPr>
          <p:cNvSpPr txBox="1"/>
          <p:nvPr/>
        </p:nvSpPr>
        <p:spPr>
          <a:xfrm>
            <a:off x="767151" y="2377980"/>
            <a:ext cx="16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노드 방식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5C881-FA09-4643-BFFF-6ACA1317D92B}"/>
              </a:ext>
            </a:extLst>
          </p:cNvPr>
          <p:cNvSpPr txBox="1"/>
          <p:nvPr/>
        </p:nvSpPr>
        <p:spPr>
          <a:xfrm>
            <a:off x="730921" y="4650769"/>
            <a:ext cx="205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WHATWG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방식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1B958A-DEAB-4E2F-A74D-5749F2C9DD6B}"/>
              </a:ext>
            </a:extLst>
          </p:cNvPr>
          <p:cNvSpPr/>
          <p:nvPr/>
        </p:nvSpPr>
        <p:spPr>
          <a:xfrm>
            <a:off x="3028951" y="3496614"/>
            <a:ext cx="7885893" cy="392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0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100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C124-2903-43DD-9931-20D1A2D2CD3D}"/>
              </a:ext>
            </a:extLst>
          </p:cNvPr>
          <p:cNvSpPr txBox="1"/>
          <p:nvPr/>
        </p:nvSpPr>
        <p:spPr>
          <a:xfrm>
            <a:off x="670168" y="1576989"/>
            <a:ext cx="851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ead-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val(evaluation)-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rint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oop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약어로 사용자가 특정 코드를 입력하면 그 코드를 평가하고 코드의 실행결과를 출력해주는 것을 반복해주는 환경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D7FF6B-A176-4519-91EF-AE9713D9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31" y="2522682"/>
            <a:ext cx="4273023" cy="29241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2BB001-0985-4048-8344-3467EEBD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22682"/>
            <a:ext cx="4273023" cy="2924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6E3F2F-BB02-4456-A3EE-AE25D066DB3C}"/>
              </a:ext>
            </a:extLst>
          </p:cNvPr>
          <p:cNvSpPr txBox="1"/>
          <p:nvPr/>
        </p:nvSpPr>
        <p:spPr>
          <a:xfrm>
            <a:off x="1938130" y="5775276"/>
            <a:ext cx="306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command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prompt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7F7FA-72F4-4CEC-9E28-C7CE52FAFB43}"/>
              </a:ext>
            </a:extLst>
          </p:cNvPr>
          <p:cNvSpPr txBox="1"/>
          <p:nvPr/>
        </p:nvSpPr>
        <p:spPr>
          <a:xfrm>
            <a:off x="7133534" y="5530956"/>
            <a:ext cx="224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윈도우 명령 프롬프트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47BAB-8E05-4AAB-A653-5CA46914B816}"/>
              </a:ext>
            </a:extLst>
          </p:cNvPr>
          <p:cNvSpPr txBox="1"/>
          <p:nvPr/>
        </p:nvSpPr>
        <p:spPr>
          <a:xfrm>
            <a:off x="7444650" y="5925392"/>
            <a:ext cx="17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맥북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79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2484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(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방식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5C9E0-0E20-A540-8990-3AB45D7F99B8}"/>
              </a:ext>
            </a:extLst>
          </p:cNvPr>
          <p:cNvSpPr txBox="1"/>
          <p:nvPr/>
        </p:nvSpPr>
        <p:spPr>
          <a:xfrm>
            <a:off x="137652" y="1405009"/>
            <a:ext cx="1157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F0ACD-2CA9-9F4D-A15E-8CE76A116471}"/>
              </a:ext>
            </a:extLst>
          </p:cNvPr>
          <p:cNvSpPr txBox="1"/>
          <p:nvPr/>
        </p:nvSpPr>
        <p:spPr>
          <a:xfrm>
            <a:off x="411985" y="1211713"/>
            <a:ext cx="114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방식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5E437-C47A-A44F-B986-6A6F62F6ABA1}"/>
              </a:ext>
            </a:extLst>
          </p:cNvPr>
          <p:cNvSpPr txBox="1"/>
          <p:nvPr/>
        </p:nvSpPr>
        <p:spPr>
          <a:xfrm>
            <a:off x="3661378" y="5018063"/>
            <a:ext cx="1157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5E0D0-B7F6-654A-AA5F-C3BF111B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1652530"/>
            <a:ext cx="7558639" cy="1557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39E19-9714-1545-8C30-3C63E40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2" y="3375725"/>
            <a:ext cx="5013516" cy="29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2484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(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방식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301E4-B933-5241-88C1-D7CD3AB3ACAE}"/>
              </a:ext>
            </a:extLst>
          </p:cNvPr>
          <p:cNvSpPr txBox="1"/>
          <p:nvPr/>
        </p:nvSpPr>
        <p:spPr>
          <a:xfrm>
            <a:off x="606762" y="1274091"/>
            <a:ext cx="164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queryString</a:t>
            </a:r>
            <a:endParaRPr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04EB49-5B55-344D-B0C0-D4B99DAF5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"/>
          <a:stretch/>
        </p:blipFill>
        <p:spPr>
          <a:xfrm>
            <a:off x="490852" y="1935667"/>
            <a:ext cx="10198100" cy="2104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BE969A-4EEC-8B48-9A12-FF5091D2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5" y="4332058"/>
            <a:ext cx="8064500" cy="18161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E48561-CC21-4EB0-B39F-76D734FC4FA5}"/>
              </a:ext>
            </a:extLst>
          </p:cNvPr>
          <p:cNvSpPr/>
          <p:nvPr/>
        </p:nvSpPr>
        <p:spPr>
          <a:xfrm>
            <a:off x="501345" y="1206909"/>
            <a:ext cx="1645415" cy="518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2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3764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(WHATWG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방식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5C9E0-0E20-A540-8990-3AB45D7F99B8}"/>
              </a:ext>
            </a:extLst>
          </p:cNvPr>
          <p:cNvSpPr txBox="1"/>
          <p:nvPr/>
        </p:nvSpPr>
        <p:spPr>
          <a:xfrm>
            <a:off x="137652" y="1405009"/>
            <a:ext cx="1157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F0ACD-2CA9-9F4D-A15E-8CE76A116471}"/>
              </a:ext>
            </a:extLst>
          </p:cNvPr>
          <p:cNvSpPr txBox="1"/>
          <p:nvPr/>
        </p:nvSpPr>
        <p:spPr>
          <a:xfrm>
            <a:off x="411985" y="1211713"/>
            <a:ext cx="202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WHATWG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방식</a:t>
            </a:r>
            <a:endParaRPr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5E437-C47A-A44F-B986-6A6F62F6ABA1}"/>
              </a:ext>
            </a:extLst>
          </p:cNvPr>
          <p:cNvSpPr txBox="1"/>
          <p:nvPr/>
        </p:nvSpPr>
        <p:spPr>
          <a:xfrm>
            <a:off x="3661378" y="5018063"/>
            <a:ext cx="1157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2DDEB-8C19-F54C-AB8F-9E0A7508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1653555"/>
            <a:ext cx="8333317" cy="1441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B77B4A-DEF8-B14A-8183-99AA7F29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2" y="3305132"/>
            <a:ext cx="8074993" cy="30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2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3764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(WHATWG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방식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301E4-B933-5241-88C1-D7CD3AB3ACAE}"/>
              </a:ext>
            </a:extLst>
          </p:cNvPr>
          <p:cNvSpPr txBox="1"/>
          <p:nvPr/>
        </p:nvSpPr>
        <p:spPr>
          <a:xfrm>
            <a:off x="518693" y="1281576"/>
            <a:ext cx="182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SearchParams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7412CA-F2BD-6244-A8D4-97A93528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1883402"/>
            <a:ext cx="9715500" cy="285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418CE1-D091-A14A-A24C-FAE6F25E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2" y="4932210"/>
            <a:ext cx="3193789" cy="1265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3CD0BB-6DEF-7E43-8CB3-9E216306D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064" y="4914134"/>
            <a:ext cx="7990552" cy="133546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7202D9-D426-4A02-8E55-0F5B6ACC6D3E}"/>
              </a:ext>
            </a:extLst>
          </p:cNvPr>
          <p:cNvSpPr/>
          <p:nvPr/>
        </p:nvSpPr>
        <p:spPr>
          <a:xfrm>
            <a:off x="501345" y="1206909"/>
            <a:ext cx="1822755" cy="518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73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문서 단색으로 채워진">
            <a:extLst>
              <a:ext uri="{FF2B5EF4-FFF2-40B4-BE49-F238E27FC236}">
                <a16:creationId xmlns:a16="http://schemas.microsoft.com/office/drawing/2014/main" id="{3346C51E-54A7-3242-A0B7-5F685F14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7482" y="2901684"/>
            <a:ext cx="1808480" cy="1808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210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Crypto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1285492" y="1471480"/>
            <a:ext cx="1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 암호화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래픽 6" descr="화살표 원 윤곽선">
            <a:extLst>
              <a:ext uri="{FF2B5EF4-FFF2-40B4-BE49-F238E27FC236}">
                <a16:creationId xmlns:a16="http://schemas.microsoft.com/office/drawing/2014/main" id="{BA5FFB89-7725-E944-9E00-F74F9C275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7320" y="2892187"/>
            <a:ext cx="1661993" cy="1661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171AF-E5A2-024E-BE03-D039978184F1}"/>
              </a:ext>
            </a:extLst>
          </p:cNvPr>
          <p:cNvSpPr txBox="1"/>
          <p:nvPr/>
        </p:nvSpPr>
        <p:spPr>
          <a:xfrm>
            <a:off x="8927201" y="3542663"/>
            <a:ext cx="180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🔐</a:t>
            </a:r>
          </a:p>
        </p:txBody>
      </p:sp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1E6315D8-01BB-F645-A959-74D1AC77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1172" y="2901685"/>
            <a:ext cx="1808480" cy="1808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35F00D-0D18-43B9-8C74-E7F8B1C540D7}"/>
              </a:ext>
            </a:extLst>
          </p:cNvPr>
          <p:cNvSpPr txBox="1"/>
          <p:nvPr/>
        </p:nvSpPr>
        <p:spPr>
          <a:xfrm>
            <a:off x="5611055" y="2717018"/>
            <a:ext cx="8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암호화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20A5A-B080-4739-A812-9C8C57110EC8}"/>
              </a:ext>
            </a:extLst>
          </p:cNvPr>
          <p:cNvSpPr txBox="1"/>
          <p:nvPr/>
        </p:nvSpPr>
        <p:spPr>
          <a:xfrm>
            <a:off x="5611055" y="4399910"/>
            <a:ext cx="89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</a:t>
            </a:r>
            <a:r>
              <a:rPr lang="ko-KR" altLang="en-US"/>
              <a:t>호화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23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문서 단색으로 채워진">
            <a:extLst>
              <a:ext uri="{FF2B5EF4-FFF2-40B4-BE49-F238E27FC236}">
                <a16:creationId xmlns:a16="http://schemas.microsoft.com/office/drawing/2014/main" id="{3346C51E-54A7-3242-A0B7-5F685F14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7482" y="2901684"/>
            <a:ext cx="1808480" cy="1808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210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Crypto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1285492" y="1471480"/>
            <a:ext cx="1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 암호화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래픽 6" descr="화살표 원 윤곽선">
            <a:extLst>
              <a:ext uri="{FF2B5EF4-FFF2-40B4-BE49-F238E27FC236}">
                <a16:creationId xmlns:a16="http://schemas.microsoft.com/office/drawing/2014/main" id="{BA5FFB89-7725-E944-9E00-F74F9C275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7320" y="2892187"/>
            <a:ext cx="1661993" cy="1661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171AF-E5A2-024E-BE03-D039978184F1}"/>
              </a:ext>
            </a:extLst>
          </p:cNvPr>
          <p:cNvSpPr txBox="1"/>
          <p:nvPr/>
        </p:nvSpPr>
        <p:spPr>
          <a:xfrm>
            <a:off x="8927201" y="3542663"/>
            <a:ext cx="180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🔐</a:t>
            </a:r>
          </a:p>
        </p:txBody>
      </p:sp>
      <p:pic>
        <p:nvPicPr>
          <p:cNvPr id="20" name="그래픽 19" descr="문서 단색으로 채워진">
            <a:extLst>
              <a:ext uri="{FF2B5EF4-FFF2-40B4-BE49-F238E27FC236}">
                <a16:creationId xmlns:a16="http://schemas.microsoft.com/office/drawing/2014/main" id="{1E6315D8-01BB-F645-A959-74D1AC77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1172" y="2901685"/>
            <a:ext cx="1808480" cy="1808480"/>
          </a:xfrm>
          <a:prstGeom prst="rect">
            <a:avLst/>
          </a:prstGeom>
        </p:spPr>
      </p:pic>
      <p:sp>
        <p:nvSpPr>
          <p:cNvPr id="15" name="오른쪽 화살표[R] 25">
            <a:extLst>
              <a:ext uri="{FF2B5EF4-FFF2-40B4-BE49-F238E27FC236}">
                <a16:creationId xmlns:a16="http://schemas.microsoft.com/office/drawing/2014/main" id="{26A0D45D-9114-416C-99E3-FE50A972A609}"/>
              </a:ext>
            </a:extLst>
          </p:cNvPr>
          <p:cNvSpPr/>
          <p:nvPr/>
        </p:nvSpPr>
        <p:spPr>
          <a:xfrm>
            <a:off x="4402277" y="2780517"/>
            <a:ext cx="3312077" cy="22333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FF080-33B0-424C-9E3C-C8F518440C23}"/>
              </a:ext>
            </a:extLst>
          </p:cNvPr>
          <p:cNvSpPr txBox="1"/>
          <p:nvPr/>
        </p:nvSpPr>
        <p:spPr>
          <a:xfrm>
            <a:off x="6335493" y="3705533"/>
            <a:ext cx="1024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🔑</a:t>
            </a:r>
          </a:p>
        </p:txBody>
      </p:sp>
      <p:sp>
        <p:nvSpPr>
          <p:cNvPr id="18" name="오른쪽 화살표[R] 24">
            <a:extLst>
              <a:ext uri="{FF2B5EF4-FFF2-40B4-BE49-F238E27FC236}">
                <a16:creationId xmlns:a16="http://schemas.microsoft.com/office/drawing/2014/main" id="{6D826CE1-076D-45FF-8580-5C1025EE3D19}"/>
              </a:ext>
            </a:extLst>
          </p:cNvPr>
          <p:cNvSpPr/>
          <p:nvPr/>
        </p:nvSpPr>
        <p:spPr>
          <a:xfrm rot="10800000">
            <a:off x="4387928" y="4653150"/>
            <a:ext cx="3312077" cy="22333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곱하기 27">
            <a:extLst>
              <a:ext uri="{FF2B5EF4-FFF2-40B4-BE49-F238E27FC236}">
                <a16:creationId xmlns:a16="http://schemas.microsoft.com/office/drawing/2014/main" id="{29037B12-2C33-4484-9CEA-C6413BB1DBDC}"/>
              </a:ext>
            </a:extLst>
          </p:cNvPr>
          <p:cNvSpPr/>
          <p:nvPr/>
        </p:nvSpPr>
        <p:spPr>
          <a:xfrm>
            <a:off x="5567750" y="4275434"/>
            <a:ext cx="1024814" cy="973706"/>
          </a:xfrm>
          <a:prstGeom prst="mathMultiply">
            <a:avLst>
              <a:gd name="adj1" fmla="val 912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7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문서 단색으로 채워진">
            <a:extLst>
              <a:ext uri="{FF2B5EF4-FFF2-40B4-BE49-F238E27FC236}">
                <a16:creationId xmlns:a16="http://schemas.microsoft.com/office/drawing/2014/main" id="{3346C51E-54A7-3242-A0B7-5F685F141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6979" y="2734706"/>
            <a:ext cx="1341143" cy="1341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2096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HASH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171AF-E5A2-024E-BE03-D039978184F1}"/>
              </a:ext>
            </a:extLst>
          </p:cNvPr>
          <p:cNvSpPr txBox="1"/>
          <p:nvPr/>
        </p:nvSpPr>
        <p:spPr>
          <a:xfrm>
            <a:off x="6069018" y="3427118"/>
            <a:ext cx="34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2326E-772F-2A48-8946-D87FC1E82304}"/>
              </a:ext>
            </a:extLst>
          </p:cNvPr>
          <p:cNvSpPr txBox="1"/>
          <p:nvPr/>
        </p:nvSpPr>
        <p:spPr>
          <a:xfrm>
            <a:off x="1712068" y="8346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5233EB1-C318-2C42-815C-F7ECC67D9711}"/>
              </a:ext>
            </a:extLst>
          </p:cNvPr>
          <p:cNvSpPr/>
          <p:nvPr/>
        </p:nvSpPr>
        <p:spPr>
          <a:xfrm>
            <a:off x="5815369" y="5136797"/>
            <a:ext cx="737030" cy="29124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9DDB2-34F6-4DF8-A095-233D372AE7A3}"/>
              </a:ext>
            </a:extLst>
          </p:cNvPr>
          <p:cNvSpPr txBox="1"/>
          <p:nvPr/>
        </p:nvSpPr>
        <p:spPr>
          <a:xfrm>
            <a:off x="3321676" y="4728715"/>
            <a:ext cx="2177603" cy="11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wedatalap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4D4FD-243E-4FCB-A8CD-7037D89F68E1}"/>
              </a:ext>
            </a:extLst>
          </p:cNvPr>
          <p:cNvSpPr txBox="1"/>
          <p:nvPr/>
        </p:nvSpPr>
        <p:spPr>
          <a:xfrm>
            <a:off x="7372619" y="4728713"/>
            <a:ext cx="1714500" cy="11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qwjl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dkwe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3C807-7CDE-43A4-B859-221A46585F8C}"/>
              </a:ext>
            </a:extLst>
          </p:cNvPr>
          <p:cNvSpPr txBox="1"/>
          <p:nvPr/>
        </p:nvSpPr>
        <p:spPr>
          <a:xfrm>
            <a:off x="3280742" y="1806119"/>
            <a:ext cx="557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문자열을 고정된 길이의 다른 문자열로 바꾸는 기법</a:t>
            </a:r>
            <a:endParaRPr lang="en-US" altLang="ko-KR" dirty="0"/>
          </a:p>
          <a:p>
            <a:pPr algn="ctr"/>
            <a:r>
              <a:rPr lang="ko-KR" altLang="en-US" dirty="0" err="1"/>
              <a:t>입력값이</a:t>
            </a:r>
            <a:r>
              <a:rPr lang="ko-KR" altLang="en-US" dirty="0"/>
              <a:t> 일부만 변경되어도 다른 </a:t>
            </a:r>
            <a:r>
              <a:rPr lang="ko-KR" altLang="en-US" dirty="0" err="1"/>
              <a:t>해시값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759772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2326E-772F-2A48-8946-D87FC1E82304}"/>
              </a:ext>
            </a:extLst>
          </p:cNvPr>
          <p:cNvSpPr txBox="1"/>
          <p:nvPr/>
        </p:nvSpPr>
        <p:spPr>
          <a:xfrm>
            <a:off x="1712068" y="8346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E6F83-4499-A84A-A7F6-47A3DBFEBEA6}"/>
              </a:ext>
            </a:extLst>
          </p:cNvPr>
          <p:cNvSpPr txBox="1"/>
          <p:nvPr/>
        </p:nvSpPr>
        <p:spPr>
          <a:xfrm>
            <a:off x="983203" y="1903431"/>
            <a:ext cx="100411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const </a:t>
            </a:r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password</a:t>
            </a:r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en" altLang="ko-KR" sz="2000" dirty="0" err="1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crypto.createHash</a:t>
            </a:r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('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알고리즘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').</a:t>
            </a:r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update('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변환할 문자열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').</a:t>
            </a:r>
            <a:r>
              <a:rPr lang="en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digest('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인코딩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6DD385-212C-9D44-9067-2667F7A9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5" y="3845930"/>
            <a:ext cx="11374512" cy="68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4FA1D8-CC49-0647-A7DF-B6E6B3E3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5" y="4776271"/>
            <a:ext cx="11374511" cy="722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D74BAB-90A0-394B-B8F4-1900813925D5}"/>
              </a:ext>
            </a:extLst>
          </p:cNvPr>
          <p:cNvSpPr txBox="1"/>
          <p:nvPr/>
        </p:nvSpPr>
        <p:spPr>
          <a:xfrm>
            <a:off x="983203" y="2340951"/>
            <a:ext cx="440327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알고리즘</a:t>
            </a:r>
            <a:r>
              <a:rPr lang="en-US" altLang="ko-KR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md5, sha1, sha256, sha512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인코딩</a:t>
            </a:r>
            <a:r>
              <a:rPr lang="en-US" altLang="ko-KR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" altLang="ko-KR" dirty="0">
                <a:solidFill>
                  <a:srgbClr val="55555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base64, hex, latin1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2D9F0F-7EBE-48B4-A036-98DCD0C00497}"/>
              </a:ext>
            </a:extLst>
          </p:cNvPr>
          <p:cNvSpPr/>
          <p:nvPr/>
        </p:nvSpPr>
        <p:spPr>
          <a:xfrm>
            <a:off x="918896" y="1925453"/>
            <a:ext cx="10187248" cy="37145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FA8D6-0CF1-4598-94C3-4E6B79754EED}"/>
              </a:ext>
            </a:extLst>
          </p:cNvPr>
          <p:cNvSpPr txBox="1"/>
          <p:nvPr/>
        </p:nvSpPr>
        <p:spPr>
          <a:xfrm>
            <a:off x="411985" y="320756"/>
            <a:ext cx="12096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540578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1122500" y="1383657"/>
            <a:ext cx="114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2326E-772F-2A48-8946-D87FC1E82304}"/>
              </a:ext>
            </a:extLst>
          </p:cNvPr>
          <p:cNvSpPr txBox="1"/>
          <p:nvPr/>
        </p:nvSpPr>
        <p:spPr>
          <a:xfrm>
            <a:off x="1712068" y="8346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FBB04-B125-4A94-AE77-8C448396E9DE}"/>
              </a:ext>
            </a:extLst>
          </p:cNvPr>
          <p:cNvSpPr txBox="1"/>
          <p:nvPr/>
        </p:nvSpPr>
        <p:spPr>
          <a:xfrm>
            <a:off x="1122500" y="2265878"/>
            <a:ext cx="618490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컴퓨터의 발달로 기존 암호화 알고리즘이 위협받고 있음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Salt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해독을 더 어렵게 하기 위해서 추가하는 방법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7BDCC-E0FF-4FC8-B648-7CE356A0A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" b="46876"/>
          <a:stretch/>
        </p:blipFill>
        <p:spPr>
          <a:xfrm>
            <a:off x="1122863" y="3769872"/>
            <a:ext cx="9946274" cy="971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7E4B21-A166-48D1-B665-E3A6F4D4E7A9}"/>
              </a:ext>
            </a:extLst>
          </p:cNvPr>
          <p:cNvSpPr txBox="1"/>
          <p:nvPr/>
        </p:nvSpPr>
        <p:spPr>
          <a:xfrm>
            <a:off x="411985" y="320756"/>
            <a:ext cx="12096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54496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51447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처리하기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728538" y="1389057"/>
            <a:ext cx="133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Try-catch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6DF49-D5F1-BE44-80D6-FF7931B977A8}"/>
              </a:ext>
            </a:extLst>
          </p:cNvPr>
          <p:cNvSpPr txBox="1"/>
          <p:nvPr/>
        </p:nvSpPr>
        <p:spPr>
          <a:xfrm>
            <a:off x="2719794" y="1573724"/>
            <a:ext cx="273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b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//any code</a:t>
            </a:r>
            <a:br>
              <a:rPr lang="ko-KR" altLang="en-US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b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catch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(err){</a:t>
            </a:r>
            <a:b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</a:t>
            </a:r>
            <a:r>
              <a:rPr lang="en" altLang="ko-KR" sz="20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en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" altLang="ko-KR" sz="20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error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(err)</a:t>
            </a:r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  <a:b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A5E48-C066-4B23-B6C4-C655FAE5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60" y="1345839"/>
            <a:ext cx="3990049" cy="2517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43849-1DAC-44B5-9E54-2ADF367BF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607" y="4094719"/>
            <a:ext cx="7851457" cy="21316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E3C2DBF-5844-428D-A8AA-D1078DB1996B}"/>
              </a:ext>
            </a:extLst>
          </p:cNvPr>
          <p:cNvSpPr/>
          <p:nvPr/>
        </p:nvSpPr>
        <p:spPr>
          <a:xfrm>
            <a:off x="637813" y="1314390"/>
            <a:ext cx="1517616" cy="518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ADF9-E2F5-4A2C-A6BF-94CBAD7B50DA}"/>
              </a:ext>
            </a:extLst>
          </p:cNvPr>
          <p:cNvSpPr/>
          <p:nvPr/>
        </p:nvSpPr>
        <p:spPr>
          <a:xfrm>
            <a:off x="2468607" y="1342398"/>
            <a:ext cx="3552266" cy="25175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6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100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ACC8B-0FFA-4D3C-A1D2-D45A59A4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" y="2287886"/>
            <a:ext cx="4772973" cy="3300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E4DAB3-374B-4CAA-AD55-7D1F27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62" y="2287886"/>
            <a:ext cx="4905632" cy="3300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D1315-F377-4269-8A9E-6F10426E4346}"/>
              </a:ext>
            </a:extLst>
          </p:cNvPr>
          <p:cNvSpPr txBox="1"/>
          <p:nvPr/>
        </p:nvSpPr>
        <p:spPr>
          <a:xfrm>
            <a:off x="2483121" y="1200871"/>
            <a:ext cx="641097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긴 코드는 자바스크립트 파일로 만든 후 파일을 통째로 실행하는 것이 편리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&lt;Ctrl + `&gt;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Vscode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 활용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0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51447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처리하기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1A978E-48C4-4857-A904-5A958694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60" y="1338957"/>
            <a:ext cx="4105960" cy="25209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0DAFD1-B36C-4ECE-A6C7-7AB853630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607" y="4114562"/>
            <a:ext cx="7909412" cy="2159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E89E80-498C-463C-8EB8-3E1F0B99F922}"/>
              </a:ext>
            </a:extLst>
          </p:cNvPr>
          <p:cNvSpPr txBox="1"/>
          <p:nvPr/>
        </p:nvSpPr>
        <p:spPr>
          <a:xfrm>
            <a:off x="728538" y="1389057"/>
            <a:ext cx="133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Try-catch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FCC436-3C4F-4AC6-B5B0-6099A1EA4E86}"/>
              </a:ext>
            </a:extLst>
          </p:cNvPr>
          <p:cNvSpPr txBox="1"/>
          <p:nvPr/>
        </p:nvSpPr>
        <p:spPr>
          <a:xfrm>
            <a:off x="2719794" y="1573724"/>
            <a:ext cx="2736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b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//any code</a:t>
            </a:r>
            <a:br>
              <a:rPr lang="ko-KR" altLang="en-US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b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catch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(err){</a:t>
            </a:r>
            <a:b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</a:t>
            </a:r>
            <a:r>
              <a:rPr lang="en" altLang="ko-KR" sz="20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r>
              <a:rPr lang="en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" altLang="ko-KR" sz="20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error</a:t>
            </a: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(err)</a:t>
            </a:r>
            <a: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</a:t>
            </a:r>
            <a:br>
              <a:rPr lang="en" altLang="ko-KR" sz="20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DA4A418-EDCD-4297-AA5E-56EDA1F88CAB}"/>
              </a:ext>
            </a:extLst>
          </p:cNvPr>
          <p:cNvSpPr/>
          <p:nvPr/>
        </p:nvSpPr>
        <p:spPr>
          <a:xfrm>
            <a:off x="637813" y="1314390"/>
            <a:ext cx="1517616" cy="518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CE5733-EB80-4783-AB2B-CC744387833A}"/>
              </a:ext>
            </a:extLst>
          </p:cNvPr>
          <p:cNvSpPr/>
          <p:nvPr/>
        </p:nvSpPr>
        <p:spPr>
          <a:xfrm>
            <a:off x="2468607" y="1342398"/>
            <a:ext cx="3552266" cy="25175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0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1447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처리하기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All Rights Reserved.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52F07-E84B-4607-BD19-B9D27996E59C}"/>
              </a:ext>
            </a:extLst>
          </p:cNvPr>
          <p:cNvSpPr txBox="1"/>
          <p:nvPr/>
        </p:nvSpPr>
        <p:spPr>
          <a:xfrm>
            <a:off x="8636100" y="4241138"/>
            <a:ext cx="343850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비동기적 방식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발생시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callback 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함수의 매개변수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err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전달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try~catch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구문을 사용할 필요 없음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D348E-B45D-4FD3-BCDE-456694B8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40" y="1174135"/>
            <a:ext cx="8134350" cy="2257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EE7736-F467-4D4C-8B3E-10F8182C4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40" y="3727450"/>
            <a:ext cx="8134350" cy="2714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6ACD8-FB72-4ED5-B314-D5B788BFAB6B}"/>
              </a:ext>
            </a:extLst>
          </p:cNvPr>
          <p:cNvSpPr txBox="1"/>
          <p:nvPr/>
        </p:nvSpPr>
        <p:spPr>
          <a:xfrm>
            <a:off x="8978947" y="2222837"/>
            <a:ext cx="3199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동기적 방식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6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try~catch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구문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132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20642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98F57-E770-43A4-990D-226DEA697DC2}"/>
              </a:ext>
            </a:extLst>
          </p:cNvPr>
          <p:cNvSpPr txBox="1"/>
          <p:nvPr/>
        </p:nvSpPr>
        <p:spPr>
          <a:xfrm>
            <a:off x="465034" y="3012986"/>
            <a:ext cx="1149456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Hyper Text Markup Language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줄임말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 Page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만드는 마크업 언어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엄밀히 말하자면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프로그래밍 언어가 아닌 마크업 언어이지만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 Page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뼈대가 되는 언어로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구조를 명확하며 직관적으로 구축했을 경우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개발을 진행할 때 한층 더 효율적인 코딩 진행 가능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18B003-C927-4E46-AA3B-1FFF52AA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0" y="1459034"/>
            <a:ext cx="832084" cy="918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993931-DDCC-4309-AFDC-855C61F474F4}"/>
              </a:ext>
            </a:extLst>
          </p:cNvPr>
          <p:cNvSpPr txBox="1"/>
          <p:nvPr/>
        </p:nvSpPr>
        <p:spPr>
          <a:xfrm>
            <a:off x="1548001" y="1816590"/>
            <a:ext cx="18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20642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AE2DC-115F-4E73-858D-E1585968776C}"/>
              </a:ext>
            </a:extLst>
          </p:cNvPr>
          <p:cNvSpPr txBox="1"/>
          <p:nvPr/>
        </p:nvSpPr>
        <p:spPr>
          <a:xfrm>
            <a:off x="4042603" y="1237569"/>
            <a:ext cx="410679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HTML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구조는 크게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CE1B5F5-F053-4A7C-91F8-420C3BF0A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7172"/>
              </p:ext>
            </p:extLst>
          </p:nvPr>
        </p:nvGraphicFramePr>
        <p:xfrm>
          <a:off x="2547849" y="3598270"/>
          <a:ext cx="7452147" cy="2351250"/>
        </p:xfrm>
        <a:graphic>
          <a:graphicData uri="http://schemas.openxmlformats.org/drawingml/2006/table">
            <a:tbl>
              <a:tblPr/>
              <a:tblGrid>
                <a:gridCol w="1713818">
                  <a:extLst>
                    <a:ext uri="{9D8B030D-6E8A-4147-A177-3AD203B41FA5}">
                      <a16:colId xmlns:a16="http://schemas.microsoft.com/office/drawing/2014/main" val="2988265442"/>
                    </a:ext>
                  </a:extLst>
                </a:gridCol>
                <a:gridCol w="5738329">
                  <a:extLst>
                    <a:ext uri="{9D8B030D-6E8A-4147-A177-3AD203B41FA5}">
                      <a16:colId xmlns:a16="http://schemas.microsoft.com/office/drawing/2014/main" val="510759761"/>
                    </a:ext>
                  </a:extLst>
                </a:gridCol>
              </a:tblGrid>
              <a:tr h="3903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Tag</a:t>
                      </a:r>
                      <a:endParaRPr 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33500"/>
                  </a:ext>
                </a:extLst>
              </a:tr>
              <a:tr h="6063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Head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head Tag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영역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문서의 형태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타이틀 정보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스타일의 정보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자바스크립트의 정보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웹 브라우저가 알아야 되는 중요 정보가 기입되는 부분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22073"/>
                  </a:ext>
                </a:extLst>
              </a:tr>
              <a:tr h="6063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Body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body Tag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영역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본문 정보 전달을 위해 데이터가 기입되는 부분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부분의 내용이 화면에 직접적으로 출력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083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93041D-34F0-4818-9E86-7FE3EDE515E1}"/>
              </a:ext>
            </a:extLst>
          </p:cNvPr>
          <p:cNvSpPr txBox="1"/>
          <p:nvPr/>
        </p:nvSpPr>
        <p:spPr>
          <a:xfrm>
            <a:off x="3024389" y="2013019"/>
            <a:ext cx="614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웹 브라우저가 알아야 할 중요한 정보들이 기입되는 곳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형태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타이틀 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 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자바스크립트 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/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웹 페이지에서의 정보 전달을 위해 데이터가 기입되는 곳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485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20642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E8B2-9957-495B-BCE9-0C9ECEC917C9}"/>
              </a:ext>
            </a:extLst>
          </p:cNvPr>
          <p:cNvSpPr txBox="1"/>
          <p:nvPr/>
        </p:nvSpPr>
        <p:spPr>
          <a:xfrm>
            <a:off x="1201920" y="1530716"/>
            <a:ext cx="30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코드를 통해 구조 파악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272A8-EDB1-45EB-84D2-21AA34E014BF}"/>
              </a:ext>
            </a:extLst>
          </p:cNvPr>
          <p:cNvSpPr txBox="1"/>
          <p:nvPr/>
        </p:nvSpPr>
        <p:spPr>
          <a:xfrm>
            <a:off x="789796" y="2104751"/>
            <a:ext cx="3762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PageTitle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B4ECDD-FF39-4D4B-9A1F-3F611FD3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20" y="2236049"/>
            <a:ext cx="4381500" cy="2752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F9AD32-C494-4A6F-8CD9-F4364F63F7C3}"/>
              </a:ext>
            </a:extLst>
          </p:cNvPr>
          <p:cNvSpPr/>
          <p:nvPr/>
        </p:nvSpPr>
        <p:spPr>
          <a:xfrm>
            <a:off x="789796" y="3504329"/>
            <a:ext cx="3762666" cy="20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865F8-8AB7-4C96-96D3-61CB34316984}"/>
              </a:ext>
            </a:extLst>
          </p:cNvPr>
          <p:cNvSpPr/>
          <p:nvPr/>
        </p:nvSpPr>
        <p:spPr>
          <a:xfrm>
            <a:off x="7204620" y="3000631"/>
            <a:ext cx="4381500" cy="20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4F9C4B-6497-46E5-BCAA-733A1BAE1D0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4552462" y="4009002"/>
            <a:ext cx="2652158" cy="5036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52166-DF29-46FA-9EC0-16674093621A}"/>
              </a:ext>
            </a:extLst>
          </p:cNvPr>
          <p:cNvSpPr/>
          <p:nvPr/>
        </p:nvSpPr>
        <p:spPr>
          <a:xfrm>
            <a:off x="789796" y="2171453"/>
            <a:ext cx="3762666" cy="133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0F338-706D-44C2-A973-8D691622CCFF}"/>
              </a:ext>
            </a:extLst>
          </p:cNvPr>
          <p:cNvSpPr/>
          <p:nvPr/>
        </p:nvSpPr>
        <p:spPr>
          <a:xfrm>
            <a:off x="7204620" y="2236049"/>
            <a:ext cx="4381500" cy="764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54B5F9-1FE5-40A7-B809-A03E8275337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552462" y="2618340"/>
            <a:ext cx="2652158" cy="1866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05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20642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39397-EA48-4BAA-96EA-149EEF254CC2}"/>
              </a:ext>
            </a:extLst>
          </p:cNvPr>
          <p:cNvSpPr txBox="1"/>
          <p:nvPr/>
        </p:nvSpPr>
        <p:spPr>
          <a:xfrm>
            <a:off x="2428654" y="2172167"/>
            <a:ext cx="209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2F882-B979-458F-B76A-D5A60122A793}"/>
              </a:ext>
            </a:extLst>
          </p:cNvPr>
          <p:cNvSpPr txBox="1"/>
          <p:nvPr/>
        </p:nvSpPr>
        <p:spPr>
          <a:xfrm>
            <a:off x="2377479" y="2999210"/>
            <a:ext cx="8428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&lt;meta&gt;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문서의 문자열 인코딩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컨텐츠 등의 정보를 제공하는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&lt;title&gt;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페이지의 타이틀 영역에 출력될 텍스트를 입력하는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&lt;link&gt;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연결하는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&lt;script&gt;	: JavaScript(js)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연결하거나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코드를 입력하는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406074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20642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95B7-1FA4-47CA-A913-C3BDCEE31664}"/>
              </a:ext>
            </a:extLst>
          </p:cNvPr>
          <p:cNvSpPr txBox="1"/>
          <p:nvPr/>
        </p:nvSpPr>
        <p:spPr>
          <a:xfrm>
            <a:off x="1849819" y="1560728"/>
            <a:ext cx="182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20E1A-E9F3-4565-9F74-A914EE645DE8}"/>
              </a:ext>
            </a:extLst>
          </p:cNvPr>
          <p:cNvSpPr txBox="1"/>
          <p:nvPr/>
        </p:nvSpPr>
        <p:spPr>
          <a:xfrm>
            <a:off x="1849819" y="2136325"/>
            <a:ext cx="94005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&lt;p&gt;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단락을 나눌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		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줄 바꿈을 진행할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&lt;div&gt;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(Box)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만들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큰 틀을 나누는 단위가 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&lt;span&gt;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요소의 일부분이나 디자인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기능만을 변경할 때 사용하는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&lt;input&gt;		: input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속성에 따라 다양한 입력창을 생성할 때 사용하는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botton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버튼을 생성하는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&lt;select&gt;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선택하는 박스를 생성하는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30591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8101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96BDD7-F3B2-4A53-990D-90349FCB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0" y="1410161"/>
            <a:ext cx="832083" cy="832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2CDC0-247E-4CF6-A86F-2C3D18703DE4}"/>
              </a:ext>
            </a:extLst>
          </p:cNvPr>
          <p:cNvSpPr txBox="1"/>
          <p:nvPr/>
        </p:nvSpPr>
        <p:spPr>
          <a:xfrm>
            <a:off x="1528683" y="1639765"/>
            <a:ext cx="136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란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AF4AB-13F4-42FE-BA99-368649941D36}"/>
              </a:ext>
            </a:extLst>
          </p:cNvPr>
          <p:cNvSpPr txBox="1"/>
          <p:nvPr/>
        </p:nvSpPr>
        <p:spPr>
          <a:xfrm>
            <a:off x="465034" y="2827185"/>
            <a:ext cx="11494568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Cascading Style Sheets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줄임 말로 웹 페이지를 꾸미고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작성하는 파일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마찬가지로 프로그래밍 언어가 아니며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Style Sheets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문서들에 존재하는 요소를 선택하여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정한 스타일을 적용시키는데 사용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예를 들어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어떤 텍스트가 존재하고 그 텍스트에 글씨 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글씨 크기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등 세세한 스타일 변경에 필요한 요소들을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조정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27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8101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4DFE8-2F37-41C5-AFC5-05E702A63BAE}"/>
              </a:ext>
            </a:extLst>
          </p:cNvPr>
          <p:cNvSpPr txBox="1"/>
          <p:nvPr/>
        </p:nvSpPr>
        <p:spPr>
          <a:xfrm>
            <a:off x="1031297" y="1450085"/>
            <a:ext cx="278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(Selector)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A4790-DF68-4FEB-8BD6-F1801E84E728}"/>
              </a:ext>
            </a:extLst>
          </p:cNvPr>
          <p:cNvSpPr txBox="1"/>
          <p:nvPr/>
        </p:nvSpPr>
        <p:spPr>
          <a:xfrm>
            <a:off x="1649482" y="2098760"/>
            <a:ext cx="498313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(id)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요소에 특정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입력하여 구분하는 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427A3-C9F4-4E32-A794-88920F84A17A}"/>
              </a:ext>
            </a:extLst>
          </p:cNvPr>
          <p:cNvSpPr txBox="1"/>
          <p:nvPr/>
        </p:nvSpPr>
        <p:spPr>
          <a:xfrm>
            <a:off x="1649482" y="35381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[HTML]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"idstyle"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JavaScript Basic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1BCC1-BEA4-468A-8B51-607397676829}"/>
              </a:ext>
            </a:extLst>
          </p:cNvPr>
          <p:cNvSpPr txBox="1"/>
          <p:nvPr/>
        </p:nvSpPr>
        <p:spPr>
          <a:xfrm>
            <a:off x="1649482" y="45860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[CSS]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#idstyle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73C2C-DE43-4D0F-8F24-40F642AC742D}"/>
              </a:ext>
            </a:extLst>
          </p:cNvPr>
          <p:cNvSpPr txBox="1"/>
          <p:nvPr/>
        </p:nvSpPr>
        <p:spPr>
          <a:xfrm>
            <a:off x="7439180" y="3861330"/>
            <a:ext cx="155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나눔스퀘어OTF" panose="020B0600000101010101" pitchFamily="34" charset="-127"/>
              </a:rPr>
              <a:t>[RESULT]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87E4B3-040A-4F04-8EE5-7AE97D47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80" y="4230662"/>
            <a:ext cx="11906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6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8101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4DFE8-2F37-41C5-AFC5-05E702A63BAE}"/>
              </a:ext>
            </a:extLst>
          </p:cNvPr>
          <p:cNvSpPr txBox="1"/>
          <p:nvPr/>
        </p:nvSpPr>
        <p:spPr>
          <a:xfrm>
            <a:off x="1031297" y="1450085"/>
            <a:ext cx="278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(Selector)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A4790-DF68-4FEB-8BD6-F1801E84E728}"/>
              </a:ext>
            </a:extLst>
          </p:cNvPr>
          <p:cNvSpPr txBox="1"/>
          <p:nvPr/>
        </p:nvSpPr>
        <p:spPr>
          <a:xfrm>
            <a:off x="1649482" y="2098760"/>
            <a:ext cx="498313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(class)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요소에 특정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입력하여 구분하는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8FC29-8746-4B48-9387-51C3AE56C636}"/>
              </a:ext>
            </a:extLst>
          </p:cNvPr>
          <p:cNvSpPr txBox="1"/>
          <p:nvPr/>
        </p:nvSpPr>
        <p:spPr>
          <a:xfrm>
            <a:off x="1649482" y="35270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[HTML]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JavaScript Basic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B170B8-7D61-4F37-90FD-201A8846F08A}"/>
              </a:ext>
            </a:extLst>
          </p:cNvPr>
          <p:cNvSpPr txBox="1"/>
          <p:nvPr/>
        </p:nvSpPr>
        <p:spPr>
          <a:xfrm>
            <a:off x="1649482" y="457494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[CSS]</a:t>
            </a:r>
          </a:p>
          <a:p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.class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D2B91-EBA5-4335-AF15-6674C5255010}"/>
              </a:ext>
            </a:extLst>
          </p:cNvPr>
          <p:cNvSpPr txBox="1"/>
          <p:nvPr/>
        </p:nvSpPr>
        <p:spPr>
          <a:xfrm>
            <a:off x="7439180" y="3850238"/>
            <a:ext cx="164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나눔스퀘어OTF" panose="020B0600000101010101" pitchFamily="34" charset="-127"/>
              </a:rPr>
              <a:t>[RESULT]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F870B0-5836-4883-BDA1-6261A186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80" y="4223980"/>
            <a:ext cx="12001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100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190E44-ECBA-4C4E-BAEF-42E2A106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2215765"/>
            <a:ext cx="7210425" cy="288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E85C13-0DE5-4F5A-9028-4B273D9D5FCA}"/>
              </a:ext>
            </a:extLst>
          </p:cNvPr>
          <p:cNvSpPr txBox="1"/>
          <p:nvPr/>
        </p:nvSpPr>
        <p:spPr>
          <a:xfrm>
            <a:off x="4881251" y="5314584"/>
            <a:ext cx="2429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명령어 통해 실행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ctrl + c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눌러 종료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86E0-ECDB-466D-9B81-859D103000B9}"/>
              </a:ext>
            </a:extLst>
          </p:cNvPr>
          <p:cNvSpPr txBox="1"/>
          <p:nvPr/>
        </p:nvSpPr>
        <p:spPr>
          <a:xfrm>
            <a:off x="2871537" y="1491467"/>
            <a:ext cx="62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설치하면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 (Read Evaluate Print Loop)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 가능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4933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100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REPL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217E-1E4A-42EF-8900-71F60F762D57}"/>
              </a:ext>
            </a:extLst>
          </p:cNvPr>
          <p:cNvSpPr txBox="1"/>
          <p:nvPr/>
        </p:nvSpPr>
        <p:spPr>
          <a:xfrm>
            <a:off x="9766208" y="536579"/>
            <a:ext cx="2253181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4">
                    <a:lumMod val="7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(Nodejs </a:t>
            </a:r>
            <a:r>
              <a:rPr kumimoji="1" lang="ko-KR" altLang="en-US" sz="2000" b="1" dirty="0">
                <a:solidFill>
                  <a:schemeClr val="accent4">
                    <a:lumMod val="7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실행하기</a:t>
            </a:r>
            <a:r>
              <a:rPr kumimoji="1" lang="en-US" altLang="ko-KR" sz="2000" b="1" dirty="0">
                <a:solidFill>
                  <a:schemeClr val="accent4">
                    <a:lumMod val="7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sz="2000" b="1" dirty="0">
                <a:solidFill>
                  <a:schemeClr val="accent4">
                    <a:lumMod val="7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0BE411-333B-4A78-BBB8-63116BFD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2" y="1781744"/>
            <a:ext cx="5277195" cy="3708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430614-7DDC-45E5-A6C6-0664725A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35" y="3369362"/>
            <a:ext cx="5460910" cy="532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55D08D-CC0D-44D5-8FC5-BD7165425774}"/>
              </a:ext>
            </a:extLst>
          </p:cNvPr>
          <p:cNvSpPr txBox="1"/>
          <p:nvPr/>
        </p:nvSpPr>
        <p:spPr>
          <a:xfrm flipH="1">
            <a:off x="6175875" y="2952779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65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450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전역 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11127271" y="539998"/>
            <a:ext cx="88421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모듈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C2AA08-50A6-4D31-BAB1-0520985B4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47" y="3642771"/>
            <a:ext cx="6229175" cy="12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1A431-0ECA-47A8-835C-2CC26E4FDB96}"/>
              </a:ext>
            </a:extLst>
          </p:cNvPr>
          <p:cNvSpPr txBox="1"/>
          <p:nvPr/>
        </p:nvSpPr>
        <p:spPr>
          <a:xfrm>
            <a:off x="979986" y="1379407"/>
            <a:ext cx="121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전역 객체</a:t>
            </a:r>
            <a:endParaRPr lang="en-US" altLang="ko-KR" sz="20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D9EEB-8588-48A0-B8F5-E3BE9E70FB95}"/>
              </a:ext>
            </a:extLst>
          </p:cNvPr>
          <p:cNvSpPr txBox="1"/>
          <p:nvPr/>
        </p:nvSpPr>
        <p:spPr>
          <a:xfrm>
            <a:off x="2620408" y="5405944"/>
            <a:ext cx="676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global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전역 객체가 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require()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가지고 있기 때문에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표현 모두 가능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0B6E4-8B1D-41BF-B18B-3178678BB50C}"/>
              </a:ext>
            </a:extLst>
          </p:cNvPr>
          <p:cNvSpPr txBox="1"/>
          <p:nvPr/>
        </p:nvSpPr>
        <p:spPr>
          <a:xfrm>
            <a:off x="9123791" y="4045416"/>
            <a:ext cx="984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의미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F6C66-1287-4A77-9258-677DBA291C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382272" y="4045416"/>
            <a:ext cx="3741519" cy="16927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73F630-25A0-4682-A0CD-AFACF772640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37855" y="4214693"/>
            <a:ext cx="2985936" cy="12466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DBE562-4AFB-41E2-88F2-3BDD7C6C78D4}"/>
              </a:ext>
            </a:extLst>
          </p:cNvPr>
          <p:cNvSpPr txBox="1"/>
          <p:nvPr/>
        </p:nvSpPr>
        <p:spPr>
          <a:xfrm>
            <a:off x="1337548" y="2132857"/>
            <a:ext cx="848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어디에서나 사용할 수 있는 객체</a:t>
            </a:r>
            <a:endParaRPr lang="en-US" altLang="ko-KR" sz="18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1800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사이드에 </a:t>
            </a:r>
            <a:r>
              <a:rPr lang="en-US" altLang="ko-KR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global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전역 객체가 존재</a:t>
            </a:r>
            <a:endParaRPr lang="en-US" altLang="ko-KR" sz="18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모듈을 불러올 때 사용할 </a:t>
            </a:r>
            <a:r>
              <a:rPr lang="en-US" altLang="ko-KR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require()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altLang="ko-KR" sz="1800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(), console.log() 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포함</a:t>
            </a:r>
            <a:endParaRPr lang="en-US" altLang="ko-KR" sz="18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71F030-2E08-480D-8728-1FF9FF1BBB13}"/>
              </a:ext>
            </a:extLst>
          </p:cNvPr>
          <p:cNvSpPr/>
          <p:nvPr/>
        </p:nvSpPr>
        <p:spPr>
          <a:xfrm>
            <a:off x="2499156" y="5405944"/>
            <a:ext cx="694783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450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전역 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797690" y="539998"/>
            <a:ext cx="22745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전역객체 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Global)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11244-169C-4548-B5DC-4FB88518601A}"/>
              </a:ext>
            </a:extLst>
          </p:cNvPr>
          <p:cNvSpPr txBox="1"/>
          <p:nvPr/>
        </p:nvSpPr>
        <p:spPr>
          <a:xfrm>
            <a:off x="1169891" y="1543079"/>
            <a:ext cx="172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  <a:r>
              <a:rPr lang="en-US" altLang="ko-KR" sz="20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4EDA8-6315-4EB5-9AFE-EDD6B0EA04A3}"/>
              </a:ext>
            </a:extLst>
          </p:cNvPr>
          <p:cNvSpPr txBox="1"/>
          <p:nvPr/>
        </p:nvSpPr>
        <p:spPr>
          <a:xfrm>
            <a:off x="1357131" y="3555192"/>
            <a:ext cx="940869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</a:t>
            </a:r>
            <a:r>
              <a:rPr lang="ko-KR" altLang="en-US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메시지</a:t>
            </a:r>
            <a:r>
              <a:rPr lang="en-US" altLang="ko-KR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): </a:t>
            </a:r>
            <a:r>
              <a:rPr lang="ko-KR" altLang="en-US" sz="18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콘솔에 로그 메시지 출력</a:t>
            </a:r>
            <a:endParaRPr lang="en-US" altLang="ko-KR" sz="18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console.error</a:t>
            </a:r>
            <a:r>
              <a:rPr lang="en-US" altLang="ko-KR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에러 메시지</a:t>
            </a:r>
            <a:r>
              <a:rPr lang="en-US" altLang="ko-KR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: </a:t>
            </a:r>
            <a:r>
              <a:rPr lang="ko-KR" altLang="en-US" sz="18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콘솔에 에러 메시지 출력</a:t>
            </a:r>
            <a:endParaRPr lang="en-US" altLang="ko-KR" sz="1800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console.time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레이블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: </a:t>
            </a:r>
            <a:r>
              <a:rPr lang="en-US" altLang="ko-KR" sz="18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console.timeEnd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레이블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대응하여 같은 레이블 사이의 시간 측정</a:t>
            </a:r>
            <a:endParaRPr lang="en-US" altLang="ko-KR" sz="18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console.trace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레이블</a:t>
            </a:r>
            <a:r>
              <a:rPr lang="en-US" altLang="ko-KR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: </a:t>
            </a:r>
            <a:r>
              <a:rPr lang="ko-KR" altLang="en-US" sz="18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에러가 어디서 발생했는지 추적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49B32-79A9-4B1B-BCB6-13C727764A80}"/>
              </a:ext>
            </a:extLst>
          </p:cNvPr>
          <p:cNvSpPr txBox="1"/>
          <p:nvPr/>
        </p:nvSpPr>
        <p:spPr>
          <a:xfrm>
            <a:off x="1357131" y="2194293"/>
            <a:ext cx="24833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콘솔화면과 관련된 기능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보통 디버깅 위해 사용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1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03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94684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126B4-B48E-450C-87EE-1312B9A5CC35}"/>
              </a:ext>
            </a:extLst>
          </p:cNvPr>
          <p:cNvSpPr txBox="1"/>
          <p:nvPr/>
        </p:nvSpPr>
        <p:spPr>
          <a:xfrm>
            <a:off x="9797690" y="544719"/>
            <a:ext cx="22745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전역객체 </a:t>
            </a:r>
            <a:r>
              <a:rPr kumimoji="1" lang="en-US" altLang="ko-KR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Global)</a:t>
            </a:r>
            <a:r>
              <a:rPr kumimoji="1" lang="ko-KR" altLang="en-US" b="1">
                <a:solidFill>
                  <a:srgbClr val="FFC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endParaRPr kumimoji="1" lang="ko-KR" altLang="en-US" b="1" dirty="0">
              <a:solidFill>
                <a:srgbClr val="FFC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EA7CA-0641-4BBD-9E6D-252DFC250CD2}"/>
              </a:ext>
            </a:extLst>
          </p:cNvPr>
          <p:cNvSpPr txBox="1"/>
          <p:nvPr/>
        </p:nvSpPr>
        <p:spPr>
          <a:xfrm>
            <a:off x="1015322" y="1200291"/>
            <a:ext cx="6675505" cy="174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</a:t>
            </a:r>
            <a:r>
              <a:rPr lang="en-US" altLang="ko-KR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rocess </a:t>
            </a:r>
            <a:r>
              <a:rPr lang="ko-KR" altLang="en-US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</a:t>
            </a:r>
            <a:endParaRPr lang="en-US" altLang="ko-KR" sz="20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실행중인 노드 프로세스에 대한 정보를 담고 있음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ko-KR" sz="16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일반적으로 운영체제나 실행 환경별로 다른 동작을 하고 싶을 때 사용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속성들과 메소드는 </a:t>
            </a:r>
            <a:r>
              <a:rPr lang="en-US" altLang="ko-KR" sz="1600" b="0" i="0" u="none" strike="noStrike" dirty="0">
                <a:solidFill>
                  <a:srgbClr val="609AE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API </a:t>
            </a:r>
            <a:r>
              <a:rPr lang="ko-KR" altLang="en-US" sz="1600" b="0" i="0" u="none" strike="noStrike" dirty="0">
                <a:solidFill>
                  <a:srgbClr val="609AE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문서</a:t>
            </a:r>
            <a:r>
              <a:rPr lang="ko-KR" altLang="en-US" sz="1600" u="none" strike="noStrike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참고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53A19-2148-4B09-B399-738C45F7F331}"/>
              </a:ext>
            </a:extLst>
          </p:cNvPr>
          <p:cNvSpPr txBox="1"/>
          <p:nvPr/>
        </p:nvSpPr>
        <p:spPr>
          <a:xfrm>
            <a:off x="1015322" y="3284863"/>
            <a:ext cx="465310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</a:t>
            </a:r>
            <a:endParaRPr lang="ko-KR" altLang="en-US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process.argv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프로그램의 매개변수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process.env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컴퓨터 환경과 관련된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process.version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process.versions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모듈들의 버전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process.arch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프로세서의 아키텍처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process.platform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플랫폼의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F5971-C006-40C7-A746-6086753DF118}"/>
              </a:ext>
            </a:extLst>
          </p:cNvPr>
          <p:cNvSpPr txBox="1"/>
          <p:nvPr/>
        </p:nvSpPr>
        <p:spPr>
          <a:xfrm>
            <a:off x="6262970" y="3943329"/>
            <a:ext cx="518724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</a:t>
            </a:r>
            <a:endParaRPr lang="ko-KR" altLang="en-US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process.exit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: 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종료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process.memoryUsage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메모리 사용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process.uptime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프로그램이 실행된 시간</a:t>
            </a:r>
          </a:p>
        </p:txBody>
      </p:sp>
    </p:spTree>
    <p:extLst>
      <p:ext uri="{BB962C8B-B14F-4D97-AF65-F5344CB8AC3E}">
        <p14:creationId xmlns:p14="http://schemas.microsoft.com/office/powerpoint/2010/main" val="398019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3236</Words>
  <Application>Microsoft Office PowerPoint</Application>
  <PresentationFormat>와이드스크린</PresentationFormat>
  <Paragraphs>549</Paragraphs>
  <Slides>50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NanumSquareOTF ExtraBold</vt:lpstr>
      <vt:lpstr>NanumSquareOTF Light</vt:lpstr>
      <vt:lpstr>나눔스퀘어OTF</vt:lpstr>
      <vt:lpstr>Consolas</vt:lpstr>
      <vt:lpstr>arial</vt:lpstr>
      <vt:lpstr>Cambria Math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wdlab</cp:lastModifiedBy>
  <cp:revision>151</cp:revision>
  <dcterms:created xsi:type="dcterms:W3CDTF">2021-08-09T07:59:48Z</dcterms:created>
  <dcterms:modified xsi:type="dcterms:W3CDTF">2022-08-23T08:10:48Z</dcterms:modified>
</cp:coreProperties>
</file>